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99" r:id="rId27"/>
    <p:sldId id="282" r:id="rId28"/>
    <p:sldId id="283" r:id="rId29"/>
    <p:sldId id="400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0" autoAdjust="0"/>
    <p:restoredTop sz="95082" autoAdjust="0"/>
  </p:normalViewPr>
  <p:slideViewPr>
    <p:cSldViewPr snapToGrid="0">
      <p:cViewPr varScale="1">
        <p:scale>
          <a:sx n="81" d="100"/>
          <a:sy n="81" d="100"/>
        </p:scale>
        <p:origin x="821" y="6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6186"/>
    </p:cViewPr>
  </p:sorterViewPr>
  <p:notesViewPr>
    <p:cSldViewPr snapToGrid="0" showGuides="1">
      <p:cViewPr varScale="1">
        <p:scale>
          <a:sx n="57" d="100"/>
          <a:sy n="57" d="100"/>
        </p:scale>
        <p:origin x="19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8CAC218-E353-415B-80A2-7156E1FF4879}" type="datetime1">
              <a:rPr lang="en-US"/>
              <a:pPr lvl="0">
                <a:defRPr/>
              </a:pPr>
              <a:t>11/22/2020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A3CFC87-2E25-4413-AEA2-517C1DD6647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DB7D8E1-73C1-49C9-BEC6-63E2E92F6B0D}" type="datetime1">
              <a:rPr lang="en-US"/>
              <a:pPr lvl="0">
                <a:defRPr/>
              </a:pPr>
              <a:t>11/22/2020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1F7B19A-EDBD-432A-9EB2-33ED3789B438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p.13</a:t>
            </a:r>
            <a:r>
              <a:rPr lang="en-US" altLang="ko-KR" baseline="0"/>
              <a:t> (</a:t>
            </a:r>
            <a:r>
              <a:rPr lang="ko-KR" altLang="en-US" baseline="0"/>
              <a:t>예시의 </a:t>
            </a:r>
            <a:r>
              <a:rPr lang="en-US" altLang="ko-KR" baseline="0"/>
              <a:t>13,14,15 page</a:t>
            </a:r>
            <a:r>
              <a:rPr lang="ko-KR" altLang="en-US" baseline="0"/>
              <a:t>에 해당함</a:t>
            </a:r>
            <a:r>
              <a:rPr lang="en-US" altLang="ko-KR" baseline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1F7B19A-EDBD-432A-9EB2-33ED3789B438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p.16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1F7B19A-EDBD-432A-9EB2-33ED3789B438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p.17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1F7B19A-EDBD-432A-9EB2-33ED3789B438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p.18</a:t>
            </a:r>
            <a:r>
              <a:rPr lang="en-US" altLang="ko-KR" baseline="0"/>
              <a:t> (</a:t>
            </a:r>
            <a:r>
              <a:rPr lang="ko-KR" altLang="en-US" baseline="0"/>
              <a:t>예시의 </a:t>
            </a:r>
            <a:r>
              <a:rPr lang="en-US" altLang="ko-KR" baseline="0"/>
              <a:t>18,19 page</a:t>
            </a:r>
            <a:r>
              <a:rPr lang="ko-KR" altLang="en-US" baseline="0"/>
              <a:t>에 해당함</a:t>
            </a:r>
            <a:r>
              <a:rPr lang="en-US" altLang="ko-KR" baseline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1F7B19A-EDBD-432A-9EB2-33ED3789B438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p.20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1F7B19A-EDBD-432A-9EB2-33ED3789B438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BFD85EE-51FF-49B2-AE4A-EF643293EA7A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B987-AF5B-4E0F-BDD5-2EA312D9F5D8}" type="datetime1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4521A-398F-4036-A1D0-B0A72CFE8D3C}" type="datetime1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61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7DCFB-FE36-4419-BA39-D8B1484D3249}" type="datetime1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9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0800-84B7-4DAB-9B06-DFBC184CBF7C}" type="datetime1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4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3D66C-26FA-41EB-AECB-2838A456B6A4}" type="datetime1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0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79345-EA1F-4CC2-814B-3B7A2BA3DB80}" type="datetime1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9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421D-6F7A-4980-92CF-C8F618F05004}" type="datetime1">
              <a:rPr lang="en-US" smtClean="0"/>
              <a:t>11/22/2020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9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355" y="211014"/>
            <a:ext cx="8615290" cy="801226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98" y="871560"/>
            <a:ext cx="4114800" cy="365125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Click Here To Change </a:t>
            </a:r>
            <a:r>
              <a:rPr lang="en-US">
                <a:solidFill>
                  <a:schemeClr val="accent2"/>
                </a:solidFill>
              </a:rPr>
              <a:t>Your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23606" y="6311298"/>
            <a:ext cx="604805" cy="365125"/>
          </a:xfrm>
        </p:spPr>
        <p:txBody>
          <a:bodyPr/>
          <a:lstStyle>
            <a:lvl1pPr algn="ctr">
              <a:defRPr sz="1400" b="1">
                <a:solidFill>
                  <a:schemeClr val="bg2"/>
                </a:solidFill>
              </a:defRPr>
            </a:lvl1pPr>
          </a:lstStyle>
          <a:p>
            <a:fld id="{98C37ADA-FE03-4EF7-8F15-3521BBE76F4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666430" y="1236685"/>
            <a:ext cx="859135" cy="199000"/>
            <a:chOff x="7725979" y="2223853"/>
            <a:chExt cx="2965968" cy="687003"/>
          </a:xfrm>
        </p:grpSpPr>
        <p:sp>
          <p:nvSpPr>
            <p:cNvPr id="11" name="Diamond 10"/>
            <p:cNvSpPr/>
            <p:nvPr userDrawn="1"/>
          </p:nvSpPr>
          <p:spPr>
            <a:xfrm>
              <a:off x="7725979" y="2223853"/>
              <a:ext cx="687003" cy="687003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/>
            <p:cNvSpPr/>
            <p:nvPr userDrawn="1"/>
          </p:nvSpPr>
          <p:spPr>
            <a:xfrm>
              <a:off x="8485634" y="2223853"/>
              <a:ext cx="687003" cy="687003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 userDrawn="1"/>
          </p:nvSpPr>
          <p:spPr>
            <a:xfrm>
              <a:off x="9245289" y="2223853"/>
              <a:ext cx="687003" cy="68700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/>
            <p:cNvSpPr/>
            <p:nvPr userDrawn="1"/>
          </p:nvSpPr>
          <p:spPr>
            <a:xfrm>
              <a:off x="10004944" y="2223853"/>
              <a:ext cx="687003" cy="687003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29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33338" y="6269094"/>
            <a:ext cx="729069" cy="365125"/>
          </a:xfrm>
        </p:spPr>
        <p:txBody>
          <a:bodyPr/>
          <a:lstStyle>
            <a:lvl1pPr algn="ctr">
              <a:defRPr sz="1400" b="1">
                <a:solidFill>
                  <a:schemeClr val="bg2"/>
                </a:solidFill>
              </a:defRPr>
            </a:lvl1pPr>
          </a:lstStyle>
          <a:p>
            <a:fld id="{98C37ADA-FE03-4EF7-8F15-3521BBE76F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70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77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D4E48-2ADD-4B82-B5E9-2CBC29F56727}" type="datetime1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0EF69-68BE-44B4-A775-B7B2D2E26829}" type="datetime1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37ADA-FE03-4EF7-8F15-3521BBE7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5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6.svg"/><Relationship Id="rId21" Type="http://schemas.openxmlformats.org/officeDocument/2006/relationships/image" Target="../media/image28.svg"/><Relationship Id="rId7" Type="http://schemas.openxmlformats.org/officeDocument/2006/relationships/image" Target="../media/image34.svg"/><Relationship Id="rId12" Type="http://schemas.openxmlformats.org/officeDocument/2006/relationships/image" Target="../media/image24.svg"/><Relationship Id="rId17" Type="http://schemas.openxmlformats.org/officeDocument/2006/relationships/image" Target="../media/image42.svg"/><Relationship Id="rId2" Type="http://schemas.openxmlformats.org/officeDocument/2006/relationships/image" Target="../media/image25.png"/><Relationship Id="rId16" Type="http://schemas.openxmlformats.org/officeDocument/2006/relationships/image" Target="../media/image41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5" Type="http://schemas.openxmlformats.org/officeDocument/2006/relationships/image" Target="../media/image32.svg"/><Relationship Id="rId15" Type="http://schemas.openxmlformats.org/officeDocument/2006/relationships/image" Target="../media/image40.jpeg"/><Relationship Id="rId10" Type="http://schemas.openxmlformats.org/officeDocument/2006/relationships/image" Target="../media/image37.svg"/><Relationship Id="rId19" Type="http://schemas.openxmlformats.org/officeDocument/2006/relationships/image" Target="../media/image44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10" Type="http://schemas.openxmlformats.org/officeDocument/2006/relationships/image" Target="../media/image56.jpeg"/><Relationship Id="rId4" Type="http://schemas.openxmlformats.org/officeDocument/2006/relationships/image" Target="../media/image51.jpe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6.jpeg"/><Relationship Id="rId18" Type="http://schemas.openxmlformats.org/officeDocument/2006/relationships/image" Target="../media/image91.jpeg"/><Relationship Id="rId3" Type="http://schemas.openxmlformats.org/officeDocument/2006/relationships/image" Target="../media/image76.JPG"/><Relationship Id="rId21" Type="http://schemas.openxmlformats.org/officeDocument/2006/relationships/image" Target="../media/image94.png"/><Relationship Id="rId7" Type="http://schemas.openxmlformats.org/officeDocument/2006/relationships/image" Target="../media/image80.JPG"/><Relationship Id="rId12" Type="http://schemas.openxmlformats.org/officeDocument/2006/relationships/image" Target="../media/image85.png"/><Relationship Id="rId17" Type="http://schemas.openxmlformats.org/officeDocument/2006/relationships/image" Target="../media/image90.jpeg"/><Relationship Id="rId25" Type="http://schemas.openxmlformats.org/officeDocument/2006/relationships/image" Target="../media/image98.png"/><Relationship Id="rId2" Type="http://schemas.openxmlformats.org/officeDocument/2006/relationships/image" Target="../media/image75.JPG"/><Relationship Id="rId16" Type="http://schemas.openxmlformats.org/officeDocument/2006/relationships/image" Target="../media/image89.JPG"/><Relationship Id="rId20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8.JPG"/><Relationship Id="rId15" Type="http://schemas.openxmlformats.org/officeDocument/2006/relationships/image" Target="../media/image88.jpe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jpeg"/><Relationship Id="rId4" Type="http://schemas.openxmlformats.org/officeDocument/2006/relationships/image" Target="../media/image77.JPG"/><Relationship Id="rId9" Type="http://schemas.openxmlformats.org/officeDocument/2006/relationships/image" Target="../media/image82.JPG"/><Relationship Id="rId14" Type="http://schemas.openxmlformats.org/officeDocument/2006/relationships/image" Target="../media/image87.jpeg"/><Relationship Id="rId22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eg"/><Relationship Id="rId4" Type="http://schemas.openxmlformats.org/officeDocument/2006/relationships/image" Target="../media/image10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8.svg"/><Relationship Id="rId5" Type="http://schemas.openxmlformats.org/officeDocument/2006/relationships/image" Target="../media/image23.sv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52400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549" y="116633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1524000" y="764705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639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2135" y="3617730"/>
            <a:ext cx="63898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</a:t>
            </a:r>
            <a:r>
              <a:rPr lang="ko-KR" altLang="en-US" sz="2400" b="1" spc="-150">
                <a:solidFill>
                  <a:srgbClr val="77787B"/>
                </a:solidFill>
              </a:rPr>
              <a:t>명 </a:t>
            </a:r>
            <a:r>
              <a:rPr lang="en-US" altLang="ko-KR" sz="2400" b="1" spc="-15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altLang="ko-KR" sz="2400" b="1">
                <a:solidFill>
                  <a:schemeClr val="accent3">
                    <a:lumMod val="75000"/>
                  </a:schemeClr>
                </a:solidFill>
              </a:rPr>
              <a:t>Smart</a:t>
            </a:r>
            <a:r>
              <a:rPr lang="ko-KR" altLang="en-US" sz="2400" b="1">
                <a:solidFill>
                  <a:schemeClr val="accent3">
                    <a:lumMod val="75000"/>
                  </a:schemeClr>
                </a:solidFill>
              </a:rPr>
              <a:t>해상물류를 구현할 최신 </a:t>
            </a:r>
            <a:r>
              <a:rPr lang="en-US" altLang="ko-KR" sz="2400" b="1">
                <a:solidFill>
                  <a:schemeClr val="accent3">
                    <a:lumMod val="75000"/>
                  </a:schemeClr>
                </a:solidFill>
              </a:rPr>
              <a:t>Edge Computing</a:t>
            </a:r>
            <a:r>
              <a:rPr lang="ko-KR" altLang="en-US" sz="2400" b="1">
                <a:solidFill>
                  <a:schemeClr val="accent3">
                    <a:lumMod val="75000"/>
                  </a:schemeClr>
                </a:solidFill>
              </a:rPr>
              <a:t>을 이용한 자율 운행</a:t>
            </a:r>
            <a:endParaRPr lang="en-US" altLang="ko-KR" sz="2400" b="1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2400" b="1">
                <a:solidFill>
                  <a:schemeClr val="accent3">
                    <a:lumMod val="75000"/>
                  </a:schemeClr>
                </a:solidFill>
              </a:rPr>
              <a:t>자율접안 시뮬레이터 개발</a:t>
            </a:r>
            <a:endParaRPr lang="en-US" altLang="ko-KR" sz="2400" b="1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ko-KR" sz="2400" b="1">
                <a:solidFill>
                  <a:srgbClr val="0070C0"/>
                </a:solidFill>
              </a:rPr>
              <a:t>( </a:t>
            </a:r>
            <a:r>
              <a:rPr lang="ko-KR" altLang="en-US" sz="2400" b="1">
                <a:solidFill>
                  <a:srgbClr val="0070C0"/>
                </a:solidFill>
              </a:rPr>
              <a:t>스마트 항만 자율접안 및 자율운행 및 </a:t>
            </a:r>
            <a:r>
              <a:rPr lang="en-US" altLang="ko-KR" sz="2400" b="1">
                <a:solidFill>
                  <a:srgbClr val="0070C0"/>
                </a:solidFill>
              </a:rPr>
              <a:t>Edge Computing </a:t>
            </a:r>
            <a:r>
              <a:rPr lang="ko-KR" altLang="en-US" sz="2400" b="1">
                <a:solidFill>
                  <a:srgbClr val="0070C0"/>
                </a:solidFill>
              </a:rPr>
              <a:t>시스템 구축</a:t>
            </a:r>
            <a:r>
              <a:rPr lang="en-US" altLang="ko-KR" sz="2400" b="1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400" b="1">
                <a:solidFill>
                  <a:srgbClr val="0070C0"/>
                </a:solidFill>
              </a:rPr>
              <a:t>(</a:t>
            </a:r>
            <a:r>
              <a:rPr lang="ko-KR" altLang="en-US" sz="2400" b="1">
                <a:solidFill>
                  <a:srgbClr val="0070C0"/>
                </a:solidFill>
              </a:rPr>
              <a:t>스마트 항만 물류 자율접안 </a:t>
            </a:r>
            <a:r>
              <a:rPr lang="en-US" altLang="ko-KR" sz="2400" b="1">
                <a:solidFill>
                  <a:srgbClr val="0070C0"/>
                </a:solidFill>
              </a:rPr>
              <a:t>Edge Computing </a:t>
            </a:r>
            <a:r>
              <a:rPr lang="ko-KR" altLang="en-US" sz="2400" b="1">
                <a:solidFill>
                  <a:srgbClr val="0070C0"/>
                </a:solidFill>
              </a:rPr>
              <a:t>시스템구축</a:t>
            </a:r>
            <a:r>
              <a:rPr lang="en-US" altLang="ko-KR" sz="2400" b="1">
                <a:solidFill>
                  <a:srgbClr val="0070C0"/>
                </a:solidFill>
              </a:rPr>
              <a:t>)</a:t>
            </a:r>
          </a:p>
          <a:p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599730" y="166948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7EEF1-1686-49EC-AB62-CBF9D899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구성도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881007-1CEC-4EC3-935C-641FB022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시나리오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CF2F1-D6CD-4457-B630-1A43BABD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_x146365192">
            <a:extLst>
              <a:ext uri="{FF2B5EF4-FFF2-40B4-BE49-F238E27FC236}">
                <a16:creationId xmlns:a16="http://schemas.microsoft.com/office/drawing/2014/main" id="{611F5F8C-257E-4785-AB5D-7E36D0A10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77" y="2532232"/>
            <a:ext cx="3580169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39FC15-8D7C-4086-A3DC-B0AD26EA6CBC}"/>
              </a:ext>
            </a:extLst>
          </p:cNvPr>
          <p:cNvSpPr/>
          <p:nvPr/>
        </p:nvSpPr>
        <p:spPr>
          <a:xfrm>
            <a:off x="3284277" y="3487467"/>
            <a:ext cx="509845" cy="275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F127D2-476B-4E3B-BA21-B54CA77EB3A5}"/>
              </a:ext>
            </a:extLst>
          </p:cNvPr>
          <p:cNvSpPr/>
          <p:nvPr/>
        </p:nvSpPr>
        <p:spPr>
          <a:xfrm>
            <a:off x="2824685" y="2532232"/>
            <a:ext cx="983954" cy="19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F7207-88EE-4FF0-AE13-68B88D7D0C36}"/>
              </a:ext>
            </a:extLst>
          </p:cNvPr>
          <p:cNvSpPr txBox="1"/>
          <p:nvPr/>
        </p:nvSpPr>
        <p:spPr>
          <a:xfrm>
            <a:off x="2979100" y="2676249"/>
            <a:ext cx="82953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Frontend</a:t>
            </a:r>
            <a:endParaRPr lang="ko-KR" altLang="en-US" sz="1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DCEA44-CEE5-494C-AE03-728297DAF252}"/>
              </a:ext>
            </a:extLst>
          </p:cNvPr>
          <p:cNvSpPr/>
          <p:nvPr/>
        </p:nvSpPr>
        <p:spPr>
          <a:xfrm flipV="1">
            <a:off x="3965011" y="3540342"/>
            <a:ext cx="313551" cy="36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14859-D58B-4531-99BC-5F09F89A9BC9}"/>
              </a:ext>
            </a:extLst>
          </p:cNvPr>
          <p:cNvSpPr txBox="1"/>
          <p:nvPr/>
        </p:nvSpPr>
        <p:spPr>
          <a:xfrm>
            <a:off x="6569100" y="1897231"/>
            <a:ext cx="2895599" cy="315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Back-end</a:t>
            </a:r>
          </a:p>
          <a:p>
            <a:pPr marL="742950" lvl="1" indent="-2857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/>
              <a:t>영상 분석 알고리즘</a:t>
            </a:r>
            <a:r>
              <a:rPr lang="en-US" altLang="ko-KR" sz="1000" dirty="0"/>
              <a:t>(</a:t>
            </a:r>
            <a:r>
              <a:rPr lang="ko-KR" altLang="en-US" sz="1000" dirty="0"/>
              <a:t>파이썬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opencv</a:t>
            </a:r>
            <a:r>
              <a:rPr lang="en-US" altLang="ko-KR" sz="1000" dirty="0"/>
              <a:t>, YOLO)</a:t>
            </a:r>
          </a:p>
          <a:p>
            <a:pPr marL="742950" lvl="1" indent="-2857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/>
              <a:t>선박 자율주행 알고리즘</a:t>
            </a:r>
            <a:r>
              <a:rPr lang="en-US" altLang="ko-KR" sz="1000" dirty="0"/>
              <a:t>: </a:t>
            </a:r>
            <a:r>
              <a:rPr lang="ko-KR" altLang="en-US" sz="1000" dirty="0"/>
              <a:t>감지된 물체</a:t>
            </a:r>
            <a:r>
              <a:rPr lang="en-US" altLang="ko-KR" sz="1000" dirty="0"/>
              <a:t>,</a:t>
            </a:r>
            <a:r>
              <a:rPr lang="ko-KR" altLang="en-US" sz="1000" dirty="0"/>
              <a:t> 선박에 부착된 센서들</a:t>
            </a:r>
            <a:r>
              <a:rPr lang="en-US" altLang="ko-KR" sz="1000" dirty="0"/>
              <a:t>,</a:t>
            </a:r>
            <a:r>
              <a:rPr lang="ko-KR" altLang="en-US" sz="1000" dirty="0"/>
              <a:t> 항만의 위치에 따른 이동방향 및 속도 결정</a:t>
            </a:r>
            <a:endParaRPr lang="en-US" altLang="ko-KR" sz="1000" dirty="0"/>
          </a:p>
          <a:p>
            <a:pPr marL="742950" lvl="1" indent="-2857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/>
              <a:t>현재 선박의 위치 데이터를 서버</a:t>
            </a:r>
            <a:r>
              <a:rPr lang="en-US" altLang="ko-KR" sz="1000" dirty="0"/>
              <a:t>, </a:t>
            </a:r>
            <a:r>
              <a:rPr lang="ko-KR" altLang="en-US" sz="1000" dirty="0"/>
              <a:t>항만에 전송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Front-end</a:t>
            </a:r>
          </a:p>
          <a:p>
            <a:pPr marL="742950" lvl="1" indent="-285750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sz="1000" dirty="0"/>
              <a:t>현재 선박의 위치</a:t>
            </a:r>
            <a:r>
              <a:rPr lang="en-US" altLang="ko-KR" sz="1000" dirty="0"/>
              <a:t>, </a:t>
            </a:r>
            <a:r>
              <a:rPr lang="ko-KR" altLang="en-US" sz="1000" dirty="0"/>
              <a:t>이동속도 웹</a:t>
            </a:r>
            <a:r>
              <a:rPr lang="en-US" altLang="ko-KR" sz="1000" dirty="0"/>
              <a:t>/</a:t>
            </a:r>
            <a:r>
              <a:rPr lang="ko-KR" altLang="en-US" sz="1000" dirty="0"/>
              <a:t>앱 페이지에 표시하여 사용자가 가시적으로 확인</a:t>
            </a:r>
            <a:endParaRPr lang="en-US" altLang="ko-KR" sz="11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4E2527-06CB-435E-8699-D5D6C2C72CB3}"/>
              </a:ext>
            </a:extLst>
          </p:cNvPr>
          <p:cNvSpPr/>
          <p:nvPr/>
        </p:nvSpPr>
        <p:spPr>
          <a:xfrm>
            <a:off x="5168280" y="2532232"/>
            <a:ext cx="1236574" cy="201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3D623B-09E8-427F-8301-77F1521F27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02" y="2586247"/>
            <a:ext cx="1273933" cy="1273933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AE5605F-F971-421D-964E-0E45AD719FBD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V="1">
            <a:off x="3929712" y="1919182"/>
            <a:ext cx="12700" cy="12261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14BA67B-8DD6-454E-9C13-2ADB8B04EC5E}"/>
              </a:ext>
            </a:extLst>
          </p:cNvPr>
          <p:cNvCxnSpPr>
            <a:cxnSpLocks/>
            <a:stCxn id="5" idx="1"/>
            <a:endCxn id="12" idx="2"/>
          </p:cNvCxnSpPr>
          <p:nvPr/>
        </p:nvCxnSpPr>
        <p:spPr>
          <a:xfrm rot="10800000" flipH="1" flipV="1">
            <a:off x="2752677" y="3540344"/>
            <a:ext cx="3114092" cy="319835"/>
          </a:xfrm>
          <a:prstGeom prst="bentConnector4">
            <a:avLst>
              <a:gd name="adj1" fmla="val -7341"/>
              <a:gd name="adj2" fmla="val 3866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DAF153-F646-4354-84B9-A489DE1C638A}"/>
              </a:ext>
            </a:extLst>
          </p:cNvPr>
          <p:cNvSpPr txBox="1"/>
          <p:nvPr/>
        </p:nvSpPr>
        <p:spPr>
          <a:xfrm>
            <a:off x="3722603" y="201779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①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407845-2827-46E5-B1EB-4D0EA901C8DF}"/>
              </a:ext>
            </a:extLst>
          </p:cNvPr>
          <p:cNvSpPr txBox="1"/>
          <p:nvPr/>
        </p:nvSpPr>
        <p:spPr>
          <a:xfrm>
            <a:off x="3891880" y="47490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70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7EEF1-1686-49EC-AB62-CBF9D899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흐름도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881007-1CEC-4EC3-935C-641FB022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단거리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중장거리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모듈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CF2F1-D6CD-4457-B630-1A43BABD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2451C08-863C-4AD1-9E2D-DB7319B44AA1}"/>
              </a:ext>
            </a:extLst>
          </p:cNvPr>
          <p:cNvSpPr/>
          <p:nvPr/>
        </p:nvSpPr>
        <p:spPr>
          <a:xfrm>
            <a:off x="280903" y="2249878"/>
            <a:ext cx="2980771" cy="35185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E855EA6-8841-4281-8AFD-C46954C66D00}"/>
              </a:ext>
            </a:extLst>
          </p:cNvPr>
          <p:cNvSpPr/>
          <p:nvPr/>
        </p:nvSpPr>
        <p:spPr>
          <a:xfrm>
            <a:off x="3327096" y="2249878"/>
            <a:ext cx="2631551" cy="35185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55" name="그래픽 54" descr="Wi Fi">
            <a:extLst>
              <a:ext uri="{FF2B5EF4-FFF2-40B4-BE49-F238E27FC236}">
                <a16:creationId xmlns:a16="http://schemas.microsoft.com/office/drawing/2014/main" id="{6D4FA533-CD32-43E8-824D-131F4D000B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33540" y="3175238"/>
            <a:ext cx="252345" cy="25234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5E258F7-B98B-40C3-BE86-24013498BC56}"/>
              </a:ext>
            </a:extLst>
          </p:cNvPr>
          <p:cNvSpPr txBox="1"/>
          <p:nvPr/>
        </p:nvSpPr>
        <p:spPr>
          <a:xfrm>
            <a:off x="1473176" y="3388733"/>
            <a:ext cx="75648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 </a:t>
            </a:r>
            <a:r>
              <a:rPr lang="en-US" altLang="ko-KR" sz="825" dirty="0"/>
              <a:t>Wi-Fi</a:t>
            </a:r>
            <a:r>
              <a:rPr lang="ko-KR" altLang="en-US" sz="825" dirty="0"/>
              <a:t>모듈</a:t>
            </a:r>
          </a:p>
        </p:txBody>
      </p:sp>
      <p:pic>
        <p:nvPicPr>
          <p:cNvPr id="57" name="그래픽 56" descr="물결">
            <a:extLst>
              <a:ext uri="{FF2B5EF4-FFF2-40B4-BE49-F238E27FC236}">
                <a16:creationId xmlns:a16="http://schemas.microsoft.com/office/drawing/2014/main" id="{50D1DED1-EAB7-43BD-8A64-5621049E0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460" y="3331203"/>
            <a:ext cx="342897" cy="34289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7420589-B518-40D6-B5F9-361D9A049ACE}"/>
              </a:ext>
            </a:extLst>
          </p:cNvPr>
          <p:cNvSpPr txBox="1"/>
          <p:nvPr/>
        </p:nvSpPr>
        <p:spPr>
          <a:xfrm>
            <a:off x="280903" y="3611157"/>
            <a:ext cx="65627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유량 센서</a:t>
            </a:r>
          </a:p>
        </p:txBody>
      </p:sp>
      <p:pic>
        <p:nvPicPr>
          <p:cNvPr id="59" name="그래픽 58" descr="지도 나침반">
            <a:extLst>
              <a:ext uri="{FF2B5EF4-FFF2-40B4-BE49-F238E27FC236}">
                <a16:creationId xmlns:a16="http://schemas.microsoft.com/office/drawing/2014/main" id="{8ED0B731-060B-4E6C-913F-FE4B069487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366" y="3846899"/>
            <a:ext cx="375656" cy="37565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2BB3946-3A9F-4C8E-8CE7-52DDD184B38C}"/>
              </a:ext>
            </a:extLst>
          </p:cNvPr>
          <p:cNvSpPr txBox="1"/>
          <p:nvPr/>
        </p:nvSpPr>
        <p:spPr>
          <a:xfrm>
            <a:off x="284408" y="4188806"/>
            <a:ext cx="65627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방향 센서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8B735D-CA90-4710-9595-F475EC5BDA72}"/>
              </a:ext>
            </a:extLst>
          </p:cNvPr>
          <p:cNvSpPr txBox="1"/>
          <p:nvPr/>
        </p:nvSpPr>
        <p:spPr>
          <a:xfrm>
            <a:off x="257984" y="3108683"/>
            <a:ext cx="81334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가속도 센서</a:t>
            </a:r>
          </a:p>
        </p:txBody>
      </p:sp>
      <p:pic>
        <p:nvPicPr>
          <p:cNvPr id="62" name="그래픽 35">
            <a:extLst>
              <a:ext uri="{FF2B5EF4-FFF2-40B4-BE49-F238E27FC236}">
                <a16:creationId xmlns:a16="http://schemas.microsoft.com/office/drawing/2014/main" id="{CC515A26-3AD7-4769-B136-07591AFA68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6" y="4416381"/>
            <a:ext cx="375656" cy="37565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01881C0-89BE-4BFA-9E71-B48364E50911}"/>
              </a:ext>
            </a:extLst>
          </p:cNvPr>
          <p:cNvSpPr txBox="1"/>
          <p:nvPr/>
        </p:nvSpPr>
        <p:spPr>
          <a:xfrm>
            <a:off x="284408" y="4758287"/>
            <a:ext cx="65627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 err="1"/>
              <a:t>풍량</a:t>
            </a:r>
            <a:r>
              <a:rPr lang="ko-KR" altLang="en-US" sz="825" dirty="0"/>
              <a:t> 센서</a:t>
            </a:r>
          </a:p>
        </p:txBody>
      </p:sp>
      <p:pic>
        <p:nvPicPr>
          <p:cNvPr id="64" name="그래픽 63" descr="핀 있는 지도">
            <a:extLst>
              <a:ext uri="{FF2B5EF4-FFF2-40B4-BE49-F238E27FC236}">
                <a16:creationId xmlns:a16="http://schemas.microsoft.com/office/drawing/2014/main" id="{9FCC9D19-1FFE-45AF-A116-03C55A2B0F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0366" y="4985756"/>
            <a:ext cx="375656" cy="37565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3A84CA9-83DB-4A40-8A85-E5A122CB46EB}"/>
              </a:ext>
            </a:extLst>
          </p:cNvPr>
          <p:cNvSpPr txBox="1"/>
          <p:nvPr/>
        </p:nvSpPr>
        <p:spPr>
          <a:xfrm>
            <a:off x="284408" y="5327663"/>
            <a:ext cx="65627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GPS </a:t>
            </a:r>
            <a:r>
              <a:rPr lang="ko-KR" altLang="en-US" sz="825" dirty="0"/>
              <a:t>모듈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FE16EA4-58D5-4929-AC0F-E655659E8D97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40358" y="3323899"/>
            <a:ext cx="710159" cy="17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F6173C4-87A0-4978-9AE0-639B8B18F93E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736021" y="3388733"/>
            <a:ext cx="714495" cy="645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2B8A6C1-64D0-4DDC-818D-017C91C6C63C}"/>
              </a:ext>
            </a:extLst>
          </p:cNvPr>
          <p:cNvCxnSpPr>
            <a:cxnSpLocks/>
            <a:stCxn id="62" idx="3"/>
            <a:endCxn id="56" idx="1"/>
          </p:cNvCxnSpPr>
          <p:nvPr/>
        </p:nvCxnSpPr>
        <p:spPr>
          <a:xfrm flipV="1">
            <a:off x="736022" y="3498379"/>
            <a:ext cx="737154" cy="110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B26E4B1-95D5-4C64-B0DC-9671A483D338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736021" y="3584285"/>
            <a:ext cx="813342" cy="158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A0E8A85-3A4A-45DC-9DB4-D3626F727CDC}"/>
              </a:ext>
            </a:extLst>
          </p:cNvPr>
          <p:cNvCxnSpPr>
            <a:cxnSpLocks/>
            <a:stCxn id="55" idx="3"/>
            <a:endCxn id="71" idx="1"/>
          </p:cNvCxnSpPr>
          <p:nvPr/>
        </p:nvCxnSpPr>
        <p:spPr>
          <a:xfrm>
            <a:off x="1785885" y="3301411"/>
            <a:ext cx="450038" cy="5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래픽 70" descr="데이터베이스">
            <a:extLst>
              <a:ext uri="{FF2B5EF4-FFF2-40B4-BE49-F238E27FC236}">
                <a16:creationId xmlns:a16="http://schemas.microsoft.com/office/drawing/2014/main" id="{AE426555-C5C4-4835-B25A-6F7C8C7467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235922" y="3184763"/>
            <a:ext cx="244676" cy="24467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455243C-19D8-46CD-814C-9FB45ED4D0C4}"/>
              </a:ext>
            </a:extLst>
          </p:cNvPr>
          <p:cNvSpPr txBox="1"/>
          <p:nvPr/>
        </p:nvSpPr>
        <p:spPr>
          <a:xfrm>
            <a:off x="2175902" y="3397836"/>
            <a:ext cx="57601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서버</a:t>
            </a:r>
          </a:p>
        </p:txBody>
      </p:sp>
      <p:pic>
        <p:nvPicPr>
          <p:cNvPr id="73" name="그래픽 72" descr="모니터">
            <a:extLst>
              <a:ext uri="{FF2B5EF4-FFF2-40B4-BE49-F238E27FC236}">
                <a16:creationId xmlns:a16="http://schemas.microsoft.com/office/drawing/2014/main" id="{40B58731-3EA7-4119-9E4B-8E605F16AB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5491" y="3152800"/>
            <a:ext cx="331430" cy="33143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B0270C7-74EA-4162-8D1A-A7787C6A2932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2480599" y="3307100"/>
            <a:ext cx="354892" cy="11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4A90BB2-B09C-425D-A015-D4C590D4510C}"/>
              </a:ext>
            </a:extLst>
          </p:cNvPr>
          <p:cNvSpPr txBox="1"/>
          <p:nvPr/>
        </p:nvSpPr>
        <p:spPr>
          <a:xfrm>
            <a:off x="2783243" y="3468207"/>
            <a:ext cx="57601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컴퓨터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AAF2BBE-E535-4569-AB06-52E9262480B1}"/>
              </a:ext>
            </a:extLst>
          </p:cNvPr>
          <p:cNvCxnSpPr>
            <a:cxnSpLocks/>
          </p:cNvCxnSpPr>
          <p:nvPr/>
        </p:nvCxnSpPr>
        <p:spPr>
          <a:xfrm>
            <a:off x="2959952" y="3664415"/>
            <a:ext cx="0" cy="14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래픽 83">
            <a:extLst>
              <a:ext uri="{FF2B5EF4-FFF2-40B4-BE49-F238E27FC236}">
                <a16:creationId xmlns:a16="http://schemas.microsoft.com/office/drawing/2014/main" id="{F6246B9F-A9B4-415D-90A1-DA6D58B3FD6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8633" y="4934566"/>
            <a:ext cx="308288" cy="21769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9801313-889D-4F3E-99E0-9F34B7DFC52B}"/>
              </a:ext>
            </a:extLst>
          </p:cNvPr>
          <p:cNvSpPr txBox="1"/>
          <p:nvPr/>
        </p:nvSpPr>
        <p:spPr>
          <a:xfrm>
            <a:off x="2782446" y="5139452"/>
            <a:ext cx="57601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모터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2910FE-11D9-4400-878D-8933471B6700}"/>
              </a:ext>
            </a:extLst>
          </p:cNvPr>
          <p:cNvSpPr txBox="1"/>
          <p:nvPr/>
        </p:nvSpPr>
        <p:spPr>
          <a:xfrm>
            <a:off x="3288899" y="2408421"/>
            <a:ext cx="25283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단거리 센서 및 모듈 흐름도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4373E6-4B1F-4C43-AEA7-061395D7DB31}"/>
              </a:ext>
            </a:extLst>
          </p:cNvPr>
          <p:cNvSpPr txBox="1"/>
          <p:nvPr/>
        </p:nvSpPr>
        <p:spPr>
          <a:xfrm>
            <a:off x="3288899" y="2770525"/>
            <a:ext cx="2754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ko-KR" altLang="en-US" sz="1200" dirty="0"/>
              <a:t>선박에 탑재된 </a:t>
            </a:r>
            <a:r>
              <a:rPr lang="ko-KR" altLang="en-US" sz="1200"/>
              <a:t>가속도 센서</a:t>
            </a:r>
            <a:r>
              <a:rPr lang="en-US" altLang="ko-KR" sz="1200"/>
              <a:t>,</a:t>
            </a:r>
            <a:r>
              <a:rPr lang="ko-KR" altLang="en-US" sz="1200"/>
              <a:t>유량센서</a:t>
            </a:r>
            <a:r>
              <a:rPr lang="en-US" altLang="ko-KR" sz="1200"/>
              <a:t>, </a:t>
            </a:r>
            <a:r>
              <a:rPr lang="ko-KR" altLang="en-US" sz="1200" dirty="0"/>
              <a:t>방향 센서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풍량</a:t>
            </a:r>
            <a:r>
              <a:rPr lang="ko-KR" altLang="en-US" sz="1200" dirty="0"/>
              <a:t> 센서</a:t>
            </a:r>
            <a:r>
              <a:rPr lang="en-US" altLang="ko-KR" sz="1200" dirty="0"/>
              <a:t>, GPS</a:t>
            </a:r>
            <a:r>
              <a:rPr lang="ko-KR" altLang="en-US" sz="1200" dirty="0"/>
              <a:t>로 데이터를 수집</a:t>
            </a:r>
            <a:r>
              <a:rPr lang="en-US" altLang="ko-KR" sz="1200" dirty="0"/>
              <a:t>, </a:t>
            </a:r>
            <a:r>
              <a:rPr lang="ko-KR" altLang="en-US" sz="1200" dirty="0"/>
              <a:t>두 개 이상의 광 센서로 항구와 선박의 수평 확인 </a:t>
            </a:r>
            <a:endParaRPr lang="en-US" altLang="ko-KR" sz="1200" dirty="0"/>
          </a:p>
          <a:p>
            <a:pPr marL="257175" indent="-257175">
              <a:buAutoNum type="arabicPeriod"/>
            </a:pPr>
            <a:r>
              <a:rPr lang="en-US" altLang="ko-KR" sz="1200" dirty="0"/>
              <a:t> Wi- Fi</a:t>
            </a:r>
            <a:r>
              <a:rPr lang="ko-KR" altLang="en-US" sz="1200" dirty="0"/>
              <a:t>모듈을 이용하여 서버로 데이터 전송</a:t>
            </a:r>
            <a:endParaRPr lang="en-US" altLang="ko-KR" sz="1200" dirty="0"/>
          </a:p>
          <a:p>
            <a:pPr marL="257175" indent="-257175">
              <a:buAutoNum type="arabicPeriod"/>
            </a:pPr>
            <a:r>
              <a:rPr lang="ko-KR" altLang="en-US" sz="1200" dirty="0"/>
              <a:t>서버의 값을 네트워크와 연결된 </a:t>
            </a:r>
            <a:r>
              <a:rPr lang="en-US" altLang="ko-KR" sz="1200" dirty="0"/>
              <a:t>PC</a:t>
            </a:r>
            <a:r>
              <a:rPr lang="ko-KR" altLang="en-US" sz="1200" dirty="0"/>
              <a:t>를 통해 다운로드 및 조도 센서로 수신한 광 센서의 빛으로 최적 값 계산 </a:t>
            </a:r>
            <a:endParaRPr lang="en-US" altLang="ko-KR" sz="1200" dirty="0"/>
          </a:p>
          <a:p>
            <a:pPr marL="257175" indent="-257175">
              <a:buAutoNum type="arabicPeriod"/>
            </a:pPr>
            <a:r>
              <a:rPr lang="ko-KR" altLang="en-US" sz="1200" dirty="0"/>
              <a:t>계산된 최적 값을 서버로 업로드 </a:t>
            </a:r>
            <a:endParaRPr lang="en-US" altLang="ko-KR" sz="1200" dirty="0"/>
          </a:p>
          <a:p>
            <a:pPr marL="257175" indent="-257175">
              <a:buAutoNum type="arabicPeriod"/>
            </a:pPr>
            <a:r>
              <a:rPr lang="ko-KR" altLang="en-US" sz="1200" dirty="0"/>
              <a:t>최적 값을 서버에서 </a:t>
            </a:r>
            <a:r>
              <a:rPr lang="en-US" altLang="ko-KR" sz="1200" dirty="0"/>
              <a:t>Wi- Fi </a:t>
            </a:r>
            <a:r>
              <a:rPr lang="ko-KR" altLang="en-US" sz="1200" dirty="0"/>
              <a:t>모듈로 수신</a:t>
            </a:r>
            <a:endParaRPr lang="en-US" altLang="ko-KR" sz="1200" dirty="0"/>
          </a:p>
          <a:p>
            <a:pPr marL="257175" indent="-257175">
              <a:buAutoNum type="arabicPeriod"/>
            </a:pPr>
            <a:r>
              <a:rPr lang="ko-KR" altLang="en-US" sz="1200" dirty="0"/>
              <a:t>수신된 최적 값으로 모터 제어    </a:t>
            </a:r>
            <a:r>
              <a:rPr lang="en-US" altLang="ko-KR" sz="1200" dirty="0"/>
              <a:t> </a:t>
            </a:r>
            <a:r>
              <a:rPr lang="ko-KR" altLang="en-US" sz="1200" dirty="0"/>
              <a:t>  </a:t>
            </a:r>
          </a:p>
        </p:txBody>
      </p:sp>
      <p:pic>
        <p:nvPicPr>
          <p:cNvPr id="81" name="그래픽 80" descr="Wi Fi">
            <a:extLst>
              <a:ext uri="{FF2B5EF4-FFF2-40B4-BE49-F238E27FC236}">
                <a16:creationId xmlns:a16="http://schemas.microsoft.com/office/drawing/2014/main" id="{EB910445-DA87-4B5D-B723-B21515C6A2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855136" y="4413950"/>
            <a:ext cx="244676" cy="24467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34C4E90-BD6B-4187-886A-CFEE0853789B}"/>
              </a:ext>
            </a:extLst>
          </p:cNvPr>
          <p:cNvSpPr txBox="1"/>
          <p:nvPr/>
        </p:nvSpPr>
        <p:spPr>
          <a:xfrm>
            <a:off x="2804061" y="4621692"/>
            <a:ext cx="45761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/>
              <a:t>Wi-Fi</a:t>
            </a:r>
            <a:endParaRPr lang="ko-KR" altLang="en-US" sz="825" dirty="0"/>
          </a:p>
        </p:txBody>
      </p:sp>
      <p:pic>
        <p:nvPicPr>
          <p:cNvPr id="83" name="그래픽 82" descr="데이터베이스">
            <a:extLst>
              <a:ext uri="{FF2B5EF4-FFF2-40B4-BE49-F238E27FC236}">
                <a16:creationId xmlns:a16="http://schemas.microsoft.com/office/drawing/2014/main" id="{DDEC82A2-BA47-4FD7-BE75-9DFE5EC6E5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841205" y="3815213"/>
            <a:ext cx="244676" cy="24467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93865F1-E54C-4E3A-B790-D60B98CE2369}"/>
              </a:ext>
            </a:extLst>
          </p:cNvPr>
          <p:cNvSpPr txBox="1"/>
          <p:nvPr/>
        </p:nvSpPr>
        <p:spPr>
          <a:xfrm>
            <a:off x="2782446" y="4043398"/>
            <a:ext cx="57601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서버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F54F5C-8FD1-4D86-A0B5-6C767918CCB6}"/>
              </a:ext>
            </a:extLst>
          </p:cNvPr>
          <p:cNvCxnSpPr>
            <a:cxnSpLocks/>
          </p:cNvCxnSpPr>
          <p:nvPr/>
        </p:nvCxnSpPr>
        <p:spPr>
          <a:xfrm>
            <a:off x="2959952" y="4215079"/>
            <a:ext cx="0" cy="14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FC4AD4C-26DB-47CB-AC6B-62CFDD7EEB76}"/>
              </a:ext>
            </a:extLst>
          </p:cNvPr>
          <p:cNvCxnSpPr>
            <a:cxnSpLocks/>
          </p:cNvCxnSpPr>
          <p:nvPr/>
        </p:nvCxnSpPr>
        <p:spPr>
          <a:xfrm>
            <a:off x="2959952" y="4785952"/>
            <a:ext cx="0" cy="14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802AEB89-3082-4CB0-A8CB-0954CBFE2624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736021" y="2996936"/>
            <a:ext cx="714495" cy="22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래픽 87" descr="계기">
            <a:extLst>
              <a:ext uri="{FF2B5EF4-FFF2-40B4-BE49-F238E27FC236}">
                <a16:creationId xmlns:a16="http://schemas.microsoft.com/office/drawing/2014/main" id="{0FF4EBE6-37F7-4449-83D6-C853A0668FE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60366" y="2809107"/>
            <a:ext cx="375656" cy="375656"/>
          </a:xfrm>
          <a:prstGeom prst="rect">
            <a:avLst/>
          </a:prstGeom>
        </p:spPr>
      </p:pic>
      <p:pic>
        <p:nvPicPr>
          <p:cNvPr id="89" name="그래픽 88" descr="회중전등">
            <a:extLst>
              <a:ext uri="{FF2B5EF4-FFF2-40B4-BE49-F238E27FC236}">
                <a16:creationId xmlns:a16="http://schemas.microsoft.com/office/drawing/2014/main" id="{8800ADFE-1737-4C75-B6E3-1420B0D29FD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6875" y="2294278"/>
            <a:ext cx="369818" cy="369818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85AD7E7-AC94-43B5-82AF-4B4E36423FE2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716692" y="2479187"/>
            <a:ext cx="756485" cy="646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D1C60B6-33EE-42AA-8EE1-A098DBD9D52F}"/>
              </a:ext>
            </a:extLst>
          </p:cNvPr>
          <p:cNvSpPr txBox="1"/>
          <p:nvPr/>
        </p:nvSpPr>
        <p:spPr>
          <a:xfrm>
            <a:off x="280903" y="2602798"/>
            <a:ext cx="70588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광 센서 </a:t>
            </a:r>
            <a:r>
              <a:rPr lang="en-US" altLang="ko-KR" sz="825" dirty="0"/>
              <a:t>&amp;</a:t>
            </a:r>
            <a:r>
              <a:rPr lang="ko-KR" altLang="en-US" sz="825" dirty="0"/>
              <a:t> 조도 센서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61FC53-852F-4C59-B81C-7DE29EC2C045}"/>
              </a:ext>
            </a:extLst>
          </p:cNvPr>
          <p:cNvSpPr/>
          <p:nvPr/>
        </p:nvSpPr>
        <p:spPr>
          <a:xfrm>
            <a:off x="6262443" y="2249878"/>
            <a:ext cx="2881603" cy="35185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B85C2F4-A276-4002-9767-1AA9A7E98219}"/>
              </a:ext>
            </a:extLst>
          </p:cNvPr>
          <p:cNvSpPr/>
          <p:nvPr/>
        </p:nvSpPr>
        <p:spPr>
          <a:xfrm>
            <a:off x="9228273" y="2249878"/>
            <a:ext cx="2679319" cy="35185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46" name="그래픽 45" descr="위성 안테나">
            <a:extLst>
              <a:ext uri="{FF2B5EF4-FFF2-40B4-BE49-F238E27FC236}">
                <a16:creationId xmlns:a16="http://schemas.microsoft.com/office/drawing/2014/main" id="{629F8B76-F2E1-4C2E-9860-0F1A3D59CA6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97846" y="3175238"/>
            <a:ext cx="244676" cy="24467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3338BA-674E-4176-8D2F-3146F1566A0E}"/>
              </a:ext>
            </a:extLst>
          </p:cNvPr>
          <p:cNvSpPr txBox="1"/>
          <p:nvPr/>
        </p:nvSpPr>
        <p:spPr>
          <a:xfrm>
            <a:off x="7346771" y="3382979"/>
            <a:ext cx="57601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RF</a:t>
            </a:r>
            <a:r>
              <a:rPr lang="ko-KR" altLang="en-US" sz="825" dirty="0"/>
              <a:t> 모듈</a:t>
            </a:r>
          </a:p>
        </p:txBody>
      </p:sp>
      <p:pic>
        <p:nvPicPr>
          <p:cNvPr id="48" name="그래픽 47" descr="물결">
            <a:extLst>
              <a:ext uri="{FF2B5EF4-FFF2-40B4-BE49-F238E27FC236}">
                <a16:creationId xmlns:a16="http://schemas.microsoft.com/office/drawing/2014/main" id="{EA351F08-BC5B-4B59-BA7C-C7780AEF7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8294" y="3078347"/>
            <a:ext cx="342897" cy="34289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D9836B0-2920-49C2-AC27-783436653CDC}"/>
              </a:ext>
            </a:extLst>
          </p:cNvPr>
          <p:cNvSpPr txBox="1"/>
          <p:nvPr/>
        </p:nvSpPr>
        <p:spPr>
          <a:xfrm>
            <a:off x="6279739" y="3358300"/>
            <a:ext cx="65627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유량 센서</a:t>
            </a:r>
          </a:p>
        </p:txBody>
      </p:sp>
      <p:pic>
        <p:nvPicPr>
          <p:cNvPr id="50" name="그래픽 49" descr="지도 나침반">
            <a:extLst>
              <a:ext uri="{FF2B5EF4-FFF2-40B4-BE49-F238E27FC236}">
                <a16:creationId xmlns:a16="http://schemas.microsoft.com/office/drawing/2014/main" id="{E987D681-9D6B-4024-974F-106A6B1CC6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1199" y="3594043"/>
            <a:ext cx="375656" cy="3756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C8D4A7E-AD59-4BCB-801C-4404723C581B}"/>
              </a:ext>
            </a:extLst>
          </p:cNvPr>
          <p:cNvSpPr txBox="1"/>
          <p:nvPr/>
        </p:nvSpPr>
        <p:spPr>
          <a:xfrm>
            <a:off x="6283244" y="3935948"/>
            <a:ext cx="65627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방향 센서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718CA0-1E4F-4C17-BB9F-0CD54110D3CA}"/>
              </a:ext>
            </a:extLst>
          </p:cNvPr>
          <p:cNvSpPr txBox="1"/>
          <p:nvPr/>
        </p:nvSpPr>
        <p:spPr>
          <a:xfrm>
            <a:off x="6256820" y="2855825"/>
            <a:ext cx="74665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가속도 센서</a:t>
            </a:r>
          </a:p>
        </p:txBody>
      </p:sp>
      <p:pic>
        <p:nvPicPr>
          <p:cNvPr id="92" name="그래픽 35">
            <a:extLst>
              <a:ext uri="{FF2B5EF4-FFF2-40B4-BE49-F238E27FC236}">
                <a16:creationId xmlns:a16="http://schemas.microsoft.com/office/drawing/2014/main" id="{74B88254-1E7E-4BE9-84A4-01832D6E69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1199" y="4163525"/>
            <a:ext cx="375656" cy="375656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DAC89A54-52F2-4CA2-A8D1-5521F8AAAEE9}"/>
              </a:ext>
            </a:extLst>
          </p:cNvPr>
          <p:cNvSpPr txBox="1"/>
          <p:nvPr/>
        </p:nvSpPr>
        <p:spPr>
          <a:xfrm>
            <a:off x="6283244" y="4505430"/>
            <a:ext cx="65627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 err="1"/>
              <a:t>풍량</a:t>
            </a:r>
            <a:r>
              <a:rPr lang="ko-KR" altLang="en-US" sz="825" dirty="0"/>
              <a:t> 센서</a:t>
            </a:r>
          </a:p>
        </p:txBody>
      </p:sp>
      <p:pic>
        <p:nvPicPr>
          <p:cNvPr id="94" name="그래픽 93" descr="핀 있는 지도">
            <a:extLst>
              <a:ext uri="{FF2B5EF4-FFF2-40B4-BE49-F238E27FC236}">
                <a16:creationId xmlns:a16="http://schemas.microsoft.com/office/drawing/2014/main" id="{F361C5E0-9F1A-4A2B-B359-9E91686906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271199" y="4732900"/>
            <a:ext cx="375656" cy="37565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3250575-CCC6-435C-B151-772561571C4F}"/>
              </a:ext>
            </a:extLst>
          </p:cNvPr>
          <p:cNvSpPr txBox="1"/>
          <p:nvPr/>
        </p:nvSpPr>
        <p:spPr>
          <a:xfrm>
            <a:off x="6283244" y="5074805"/>
            <a:ext cx="65627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GPS </a:t>
            </a:r>
            <a:r>
              <a:rPr lang="ko-KR" altLang="en-US" sz="825" dirty="0"/>
              <a:t>모듈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EC04224-B190-4B4E-B6A1-B1D3BCB6AF8E}"/>
              </a:ext>
            </a:extLst>
          </p:cNvPr>
          <p:cNvCxnSpPr>
            <a:cxnSpLocks/>
          </p:cNvCxnSpPr>
          <p:nvPr/>
        </p:nvCxnSpPr>
        <p:spPr>
          <a:xfrm>
            <a:off x="6647750" y="2694011"/>
            <a:ext cx="750097" cy="49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DE43D0BF-B450-469D-AD43-6E2C95AB4A20}"/>
              </a:ext>
            </a:extLst>
          </p:cNvPr>
          <p:cNvCxnSpPr>
            <a:cxnSpLocks/>
            <a:stCxn id="48" idx="3"/>
            <a:endCxn id="46" idx="1"/>
          </p:cNvCxnSpPr>
          <p:nvPr/>
        </p:nvCxnSpPr>
        <p:spPr>
          <a:xfrm>
            <a:off x="6651191" y="3249797"/>
            <a:ext cx="746655" cy="47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5924AE-4ACE-4EB3-8B30-B1912D44E139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6646855" y="3388010"/>
            <a:ext cx="722868" cy="39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CFEFF29-C091-4159-898F-AF21D2EC2EDE}"/>
              </a:ext>
            </a:extLst>
          </p:cNvPr>
          <p:cNvCxnSpPr>
            <a:cxnSpLocks/>
            <a:stCxn id="92" idx="3"/>
            <a:endCxn id="47" idx="1"/>
          </p:cNvCxnSpPr>
          <p:nvPr/>
        </p:nvCxnSpPr>
        <p:spPr>
          <a:xfrm flipV="1">
            <a:off x="6646855" y="3492625"/>
            <a:ext cx="699916" cy="85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7BD618D-2B3D-4C9C-8438-A39EB956FB23}"/>
              </a:ext>
            </a:extLst>
          </p:cNvPr>
          <p:cNvCxnSpPr>
            <a:cxnSpLocks/>
            <a:stCxn id="94" idx="3"/>
          </p:cNvCxnSpPr>
          <p:nvPr/>
        </p:nvCxnSpPr>
        <p:spPr>
          <a:xfrm flipV="1">
            <a:off x="6646856" y="3566310"/>
            <a:ext cx="750991" cy="135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1394441-4277-4D16-B0E5-FC32762B3C77}"/>
              </a:ext>
            </a:extLst>
          </p:cNvPr>
          <p:cNvCxnSpPr>
            <a:cxnSpLocks/>
            <a:stCxn id="46" idx="3"/>
            <a:endCxn id="102" idx="1"/>
          </p:cNvCxnSpPr>
          <p:nvPr/>
        </p:nvCxnSpPr>
        <p:spPr>
          <a:xfrm>
            <a:off x="7642521" y="3297576"/>
            <a:ext cx="457707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래픽 101" descr="데이터베이스">
            <a:extLst>
              <a:ext uri="{FF2B5EF4-FFF2-40B4-BE49-F238E27FC236}">
                <a16:creationId xmlns:a16="http://schemas.microsoft.com/office/drawing/2014/main" id="{1445FADF-0FDD-4DD9-B665-0385ECDA5F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100228" y="3184763"/>
            <a:ext cx="244676" cy="244676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9EFDF86-33FA-4230-A98C-1037A3E91A8E}"/>
              </a:ext>
            </a:extLst>
          </p:cNvPr>
          <p:cNvSpPr txBox="1"/>
          <p:nvPr/>
        </p:nvSpPr>
        <p:spPr>
          <a:xfrm>
            <a:off x="8040208" y="3397836"/>
            <a:ext cx="57601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서버</a:t>
            </a:r>
          </a:p>
        </p:txBody>
      </p:sp>
      <p:pic>
        <p:nvPicPr>
          <p:cNvPr id="104" name="그래픽 103" descr="모니터">
            <a:extLst>
              <a:ext uri="{FF2B5EF4-FFF2-40B4-BE49-F238E27FC236}">
                <a16:creationId xmlns:a16="http://schemas.microsoft.com/office/drawing/2014/main" id="{39865586-93B8-4EA7-BD27-C3847F6CEC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99797" y="3152800"/>
            <a:ext cx="331430" cy="331430"/>
          </a:xfrm>
          <a:prstGeom prst="rect">
            <a:avLst/>
          </a:prstGeom>
        </p:spPr>
      </p:pic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61C6114-C783-46B7-BD0E-09AA00B70ECE}"/>
              </a:ext>
            </a:extLst>
          </p:cNvPr>
          <p:cNvCxnSpPr>
            <a:cxnSpLocks/>
            <a:stCxn id="102" idx="3"/>
            <a:endCxn id="104" idx="1"/>
          </p:cNvCxnSpPr>
          <p:nvPr/>
        </p:nvCxnSpPr>
        <p:spPr>
          <a:xfrm>
            <a:off x="8344905" y="3307100"/>
            <a:ext cx="354892" cy="11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C7066680-9D08-44E9-986F-A2CAB54AD821}"/>
              </a:ext>
            </a:extLst>
          </p:cNvPr>
          <p:cNvSpPr txBox="1"/>
          <p:nvPr/>
        </p:nvSpPr>
        <p:spPr>
          <a:xfrm>
            <a:off x="8647549" y="3468207"/>
            <a:ext cx="57601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컴퓨터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B7C6033-01BE-49FE-B07B-243D3285CE12}"/>
              </a:ext>
            </a:extLst>
          </p:cNvPr>
          <p:cNvCxnSpPr>
            <a:cxnSpLocks/>
          </p:cNvCxnSpPr>
          <p:nvPr/>
        </p:nvCxnSpPr>
        <p:spPr>
          <a:xfrm>
            <a:off x="8824258" y="3664415"/>
            <a:ext cx="0" cy="14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래픽 83">
            <a:extLst>
              <a:ext uri="{FF2B5EF4-FFF2-40B4-BE49-F238E27FC236}">
                <a16:creationId xmlns:a16="http://schemas.microsoft.com/office/drawing/2014/main" id="{64B7183B-72AB-455C-9D04-D826AEF36D1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2939" y="4934566"/>
            <a:ext cx="308288" cy="217699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1582E70A-1EE5-47D5-9C7C-3A1E7AD3D17D}"/>
              </a:ext>
            </a:extLst>
          </p:cNvPr>
          <p:cNvSpPr txBox="1"/>
          <p:nvPr/>
        </p:nvSpPr>
        <p:spPr>
          <a:xfrm>
            <a:off x="8646752" y="5139452"/>
            <a:ext cx="57601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모터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D5D9657-FE9A-4BFD-8FFD-889D8928C072}"/>
              </a:ext>
            </a:extLst>
          </p:cNvPr>
          <p:cNvSpPr txBox="1"/>
          <p:nvPr/>
        </p:nvSpPr>
        <p:spPr>
          <a:xfrm>
            <a:off x="9244379" y="2435556"/>
            <a:ext cx="2754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중장거리 센서 및 모듈 흐름도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571230C-A5C1-41E9-8B89-FA1D7326E202}"/>
              </a:ext>
            </a:extLst>
          </p:cNvPr>
          <p:cNvSpPr txBox="1"/>
          <p:nvPr/>
        </p:nvSpPr>
        <p:spPr>
          <a:xfrm>
            <a:off x="9217353" y="2851517"/>
            <a:ext cx="2754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ko-KR" altLang="en-US" sz="1200" dirty="0"/>
              <a:t>선박에 탑재된 가속도 센서</a:t>
            </a:r>
            <a:r>
              <a:rPr lang="en-US" altLang="ko-KR" sz="1200" dirty="0"/>
              <a:t>, </a:t>
            </a:r>
            <a:r>
              <a:rPr lang="ko-KR" altLang="en-US" sz="1200" dirty="0"/>
              <a:t>유량 센서</a:t>
            </a:r>
            <a:r>
              <a:rPr lang="en-US" altLang="ko-KR" sz="1200" dirty="0"/>
              <a:t>, </a:t>
            </a:r>
            <a:r>
              <a:rPr lang="ko-KR" altLang="en-US" sz="1200" dirty="0"/>
              <a:t>방향 센서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풍량</a:t>
            </a:r>
            <a:r>
              <a:rPr lang="ko-KR" altLang="en-US" sz="1200" dirty="0"/>
              <a:t> 센서</a:t>
            </a:r>
            <a:r>
              <a:rPr lang="en-US" altLang="ko-KR" sz="1200" dirty="0"/>
              <a:t>, GPS</a:t>
            </a:r>
            <a:r>
              <a:rPr lang="ko-KR" altLang="en-US" sz="1200" dirty="0"/>
              <a:t>로 데이터를 수집</a:t>
            </a:r>
            <a:endParaRPr lang="en-US" altLang="ko-KR" sz="1200" dirty="0"/>
          </a:p>
          <a:p>
            <a:pPr marL="257175" indent="-257175">
              <a:buAutoNum type="arabicPeriod"/>
            </a:pPr>
            <a:r>
              <a:rPr lang="en-US" altLang="ko-KR" sz="1200" dirty="0"/>
              <a:t>RF </a:t>
            </a:r>
            <a:r>
              <a:rPr lang="ko-KR" altLang="en-US" sz="1200" dirty="0"/>
              <a:t>모듈을 이용하여 서버로 데이터 전송</a:t>
            </a:r>
            <a:endParaRPr lang="en-US" altLang="ko-KR" sz="1200" dirty="0"/>
          </a:p>
          <a:p>
            <a:pPr marL="257175" indent="-257175">
              <a:buAutoNum type="arabicPeriod"/>
            </a:pPr>
            <a:r>
              <a:rPr lang="ko-KR" altLang="en-US" sz="1200" dirty="0"/>
              <a:t>서버의 값을 네트워크와 연결된 </a:t>
            </a:r>
            <a:r>
              <a:rPr lang="en-US" altLang="ko-KR" sz="1200" dirty="0"/>
              <a:t>PC</a:t>
            </a:r>
            <a:r>
              <a:rPr lang="ko-KR" altLang="en-US" sz="1200" dirty="0"/>
              <a:t>를 통해 다운로드 후 최적 값을 계산 </a:t>
            </a:r>
            <a:endParaRPr lang="en-US" altLang="ko-KR" sz="1200" dirty="0"/>
          </a:p>
          <a:p>
            <a:pPr marL="257175" indent="-257175">
              <a:buAutoNum type="arabicPeriod"/>
            </a:pPr>
            <a:r>
              <a:rPr lang="ko-KR" altLang="en-US" sz="1200" dirty="0"/>
              <a:t>계산된 최적 값을 서버로 업로드 </a:t>
            </a:r>
            <a:endParaRPr lang="en-US" altLang="ko-KR" sz="1200" dirty="0"/>
          </a:p>
          <a:p>
            <a:pPr marL="257175" indent="-257175">
              <a:buAutoNum type="arabicPeriod"/>
            </a:pPr>
            <a:r>
              <a:rPr lang="ko-KR" altLang="en-US" sz="1200" dirty="0"/>
              <a:t>최적 값을 서버에서 </a:t>
            </a:r>
            <a:r>
              <a:rPr lang="en-US" altLang="ko-KR" sz="1200" dirty="0"/>
              <a:t>RF</a:t>
            </a:r>
            <a:r>
              <a:rPr lang="ko-KR" altLang="en-US" sz="1200" dirty="0"/>
              <a:t>모듈로 수신</a:t>
            </a:r>
            <a:endParaRPr lang="en-US" altLang="ko-KR" sz="1200" dirty="0"/>
          </a:p>
          <a:p>
            <a:pPr marL="257175" indent="-257175">
              <a:buAutoNum type="arabicPeriod"/>
            </a:pPr>
            <a:r>
              <a:rPr lang="ko-KR" altLang="en-US" sz="1200" dirty="0"/>
              <a:t>수신된 최적 값으로 모터 제어    </a:t>
            </a:r>
            <a:r>
              <a:rPr lang="en-US" altLang="ko-KR" sz="1200" dirty="0"/>
              <a:t> </a:t>
            </a:r>
            <a:r>
              <a:rPr lang="ko-KR" altLang="en-US" sz="1200" dirty="0"/>
              <a:t>  </a:t>
            </a:r>
          </a:p>
        </p:txBody>
      </p:sp>
      <p:pic>
        <p:nvPicPr>
          <p:cNvPr id="112" name="그래픽 111" descr="위성 안테나">
            <a:extLst>
              <a:ext uri="{FF2B5EF4-FFF2-40B4-BE49-F238E27FC236}">
                <a16:creationId xmlns:a16="http://schemas.microsoft.com/office/drawing/2014/main" id="{9891592F-AEC0-44BC-8B24-40F99C68D1A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19442" y="4413950"/>
            <a:ext cx="244676" cy="244676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EFFF440C-8D73-4449-B965-54E9E47AFF38}"/>
              </a:ext>
            </a:extLst>
          </p:cNvPr>
          <p:cNvSpPr txBox="1"/>
          <p:nvPr/>
        </p:nvSpPr>
        <p:spPr>
          <a:xfrm>
            <a:off x="8668367" y="4621692"/>
            <a:ext cx="57601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RF</a:t>
            </a:r>
            <a:r>
              <a:rPr lang="ko-KR" altLang="en-US" sz="825" dirty="0"/>
              <a:t> 모듈</a:t>
            </a:r>
          </a:p>
        </p:txBody>
      </p:sp>
      <p:pic>
        <p:nvPicPr>
          <p:cNvPr id="114" name="그래픽 113" descr="데이터베이스">
            <a:extLst>
              <a:ext uri="{FF2B5EF4-FFF2-40B4-BE49-F238E27FC236}">
                <a16:creationId xmlns:a16="http://schemas.microsoft.com/office/drawing/2014/main" id="{AD430E37-7B70-4D06-94C0-A8AAF3E89A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705511" y="3815213"/>
            <a:ext cx="244676" cy="24467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314934AD-1129-42AF-9118-5AED12D70590}"/>
              </a:ext>
            </a:extLst>
          </p:cNvPr>
          <p:cNvSpPr txBox="1"/>
          <p:nvPr/>
        </p:nvSpPr>
        <p:spPr>
          <a:xfrm>
            <a:off x="8646752" y="4043398"/>
            <a:ext cx="57601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25" dirty="0"/>
              <a:t>서버</a:t>
            </a: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00E4870-7B53-4174-8888-499368C46D84}"/>
              </a:ext>
            </a:extLst>
          </p:cNvPr>
          <p:cNvCxnSpPr>
            <a:cxnSpLocks/>
          </p:cNvCxnSpPr>
          <p:nvPr/>
        </p:nvCxnSpPr>
        <p:spPr>
          <a:xfrm>
            <a:off x="8824258" y="4215079"/>
            <a:ext cx="0" cy="14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18082AB-B89B-491A-AB3D-28073DB25E5D}"/>
              </a:ext>
            </a:extLst>
          </p:cNvPr>
          <p:cNvCxnSpPr>
            <a:cxnSpLocks/>
          </p:cNvCxnSpPr>
          <p:nvPr/>
        </p:nvCxnSpPr>
        <p:spPr>
          <a:xfrm>
            <a:off x="8824258" y="4785952"/>
            <a:ext cx="0" cy="14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그래픽 117" descr="계기">
            <a:extLst>
              <a:ext uri="{FF2B5EF4-FFF2-40B4-BE49-F238E27FC236}">
                <a16:creationId xmlns:a16="http://schemas.microsoft.com/office/drawing/2014/main" id="{9A61D2A3-5636-4ED1-8348-D5ADD6F89FE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269962" y="2554915"/>
            <a:ext cx="375656" cy="375656"/>
          </a:xfrm>
          <a:prstGeom prst="rect">
            <a:avLst/>
          </a:prstGeom>
        </p:spPr>
      </p:pic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094B9DAA-1570-4499-BA21-5A0E44620653}"/>
              </a:ext>
            </a:extLst>
          </p:cNvPr>
          <p:cNvCxnSpPr>
            <a:cxnSpLocks/>
          </p:cNvCxnSpPr>
          <p:nvPr/>
        </p:nvCxnSpPr>
        <p:spPr>
          <a:xfrm flipH="1">
            <a:off x="6096000" y="1599287"/>
            <a:ext cx="6285" cy="4377307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49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50"/>
          <p:cNvSpPr/>
          <p:nvPr/>
        </p:nvSpPr>
        <p:spPr>
          <a:xfrm>
            <a:off x="6096000" y="1523165"/>
            <a:ext cx="5222487" cy="49425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1" name="Rectangle 50">
            <a:extLst>
              <a:ext uri="{FF2B5EF4-FFF2-40B4-BE49-F238E27FC236}">
                <a16:creationId xmlns:a16="http://schemas.microsoft.com/office/drawing/2014/main" id="{65A2970F-C26B-436B-B152-B6E7941CF12E}"/>
              </a:ext>
            </a:extLst>
          </p:cNvPr>
          <p:cNvSpPr/>
          <p:nvPr/>
        </p:nvSpPr>
        <p:spPr>
          <a:xfrm>
            <a:off x="941033" y="1570317"/>
            <a:ext cx="10321555" cy="4942547"/>
          </a:xfrm>
          <a:prstGeom prst="rect">
            <a:avLst/>
          </a:prstGeom>
          <a:solidFill>
            <a:schemeClr val="lt2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화면구성도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화면구성요소</a:t>
            </a:r>
            <a:r>
              <a:rPr lang="ko-KR" altLang="en-US">
                <a:solidFill>
                  <a:schemeClr val="accent2"/>
                </a:solidFill>
              </a:rPr>
              <a:t> 마인드맵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8C37ADA-FE03-4EF7-8F15-3521BBE76F4D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  <p:sp>
        <p:nvSpPr>
          <p:cNvPr id="89" name="Rectangle 50"/>
          <p:cNvSpPr/>
          <p:nvPr/>
        </p:nvSpPr>
        <p:spPr>
          <a:xfrm>
            <a:off x="885134" y="1522979"/>
            <a:ext cx="7485868" cy="4942547"/>
          </a:xfrm>
          <a:prstGeom prst="rect">
            <a:avLst/>
          </a:prstGeom>
          <a:solidFill>
            <a:srgbClr val="404040"/>
          </a:solidFill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5" name="Group 62"/>
          <p:cNvGrpSpPr/>
          <p:nvPr/>
        </p:nvGrpSpPr>
        <p:grpSpPr>
          <a:xfrm>
            <a:off x="1224080" y="1827392"/>
            <a:ext cx="1426784" cy="484632"/>
            <a:chOff x="4479995" y="5399956"/>
            <a:chExt cx="1426784" cy="484632"/>
          </a:xfrm>
        </p:grpSpPr>
        <p:sp>
          <p:nvSpPr>
            <p:cNvPr id="106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79995" y="5495727"/>
              <a:ext cx="1278255" cy="29639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 dirty="0" err="1"/>
                <a:t>스플래시</a:t>
              </a:r>
              <a:r>
                <a:rPr lang="ko-KR" altLang="en-US" sz="1400" b="1" dirty="0"/>
                <a:t> 화면</a:t>
              </a:r>
              <a:endParaRPr lang="en-GB" sz="1400" b="1" dirty="0"/>
            </a:p>
          </p:txBody>
        </p:sp>
      </p:grpSp>
      <p:grpSp>
        <p:nvGrpSpPr>
          <p:cNvPr id="108" name="Group 62"/>
          <p:cNvGrpSpPr/>
          <p:nvPr/>
        </p:nvGrpSpPr>
        <p:grpSpPr>
          <a:xfrm>
            <a:off x="1232625" y="3096452"/>
            <a:ext cx="1418240" cy="484632"/>
            <a:chOff x="4488540" y="5399956"/>
            <a:chExt cx="1418240" cy="484632"/>
          </a:xfrm>
        </p:grpSpPr>
        <p:sp>
          <p:nvSpPr>
            <p:cNvPr id="109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588720" y="5495728"/>
              <a:ext cx="1106805" cy="29170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/>
                <a:t>로그인 화면</a:t>
              </a:r>
              <a:endParaRPr lang="en-GB" sz="1400" b="1"/>
            </a:p>
          </p:txBody>
        </p:sp>
      </p:grpSp>
      <p:grpSp>
        <p:nvGrpSpPr>
          <p:cNvPr id="111" name="Group 62"/>
          <p:cNvGrpSpPr/>
          <p:nvPr/>
        </p:nvGrpSpPr>
        <p:grpSpPr>
          <a:xfrm>
            <a:off x="3095266" y="3095985"/>
            <a:ext cx="1418240" cy="484632"/>
            <a:chOff x="4488540" y="5399956"/>
            <a:chExt cx="1418240" cy="484632"/>
          </a:xfrm>
          <a:solidFill>
            <a:schemeClr val="accent5">
              <a:lumMod val="75000"/>
            </a:schemeClr>
          </a:solidFill>
        </p:grpSpPr>
        <p:sp>
          <p:nvSpPr>
            <p:cNvPr id="112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620910" y="5495727"/>
              <a:ext cx="1086515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b="1" dirty="0"/>
                <a:t>메인 화면</a:t>
              </a:r>
              <a:endParaRPr lang="en-GB" sz="1400" b="1" dirty="0"/>
            </a:p>
          </p:txBody>
        </p:sp>
      </p:grpSp>
      <p:grpSp>
        <p:nvGrpSpPr>
          <p:cNvPr id="117" name="Group 62"/>
          <p:cNvGrpSpPr/>
          <p:nvPr/>
        </p:nvGrpSpPr>
        <p:grpSpPr>
          <a:xfrm>
            <a:off x="4957907" y="3090798"/>
            <a:ext cx="1418240" cy="499430"/>
            <a:chOff x="4488540" y="5399956"/>
            <a:chExt cx="1418240" cy="484632"/>
          </a:xfrm>
          <a:solidFill>
            <a:schemeClr val="accent5">
              <a:lumMod val="75000"/>
            </a:schemeClr>
          </a:solidFill>
        </p:grpSpPr>
        <p:sp>
          <p:nvSpPr>
            <p:cNvPr id="118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588931" y="5495725"/>
              <a:ext cx="1047338" cy="28745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 dirty="0"/>
                <a:t>실시간선박</a:t>
              </a:r>
              <a:endParaRPr lang="en-US" altLang="ko-KR" sz="1400" b="1" dirty="0"/>
            </a:p>
          </p:txBody>
        </p:sp>
      </p:grpSp>
      <p:grpSp>
        <p:nvGrpSpPr>
          <p:cNvPr id="123" name="Group 62"/>
          <p:cNvGrpSpPr/>
          <p:nvPr/>
        </p:nvGrpSpPr>
        <p:grpSpPr>
          <a:xfrm>
            <a:off x="4967245" y="1829044"/>
            <a:ext cx="1418240" cy="484632"/>
            <a:chOff x="4488540" y="5399956"/>
            <a:chExt cx="1418240" cy="484632"/>
          </a:xfrm>
          <a:solidFill>
            <a:schemeClr val="accent5">
              <a:lumMod val="75000"/>
            </a:schemeClr>
          </a:solidFill>
        </p:grpSpPr>
        <p:sp>
          <p:nvSpPr>
            <p:cNvPr id="124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571068" y="5495727"/>
              <a:ext cx="1048470" cy="29816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 dirty="0" err="1"/>
                <a:t>센서값정보</a:t>
              </a:r>
              <a:endParaRPr lang="en-GB" sz="1400" b="1" dirty="0"/>
            </a:p>
          </p:txBody>
        </p:sp>
      </p:grpSp>
      <p:grpSp>
        <p:nvGrpSpPr>
          <p:cNvPr id="134" name="Group 62"/>
          <p:cNvGrpSpPr/>
          <p:nvPr/>
        </p:nvGrpSpPr>
        <p:grpSpPr>
          <a:xfrm>
            <a:off x="6796422" y="1831677"/>
            <a:ext cx="1418240" cy="499430"/>
            <a:chOff x="4488540" y="5399956"/>
            <a:chExt cx="1418240" cy="484632"/>
          </a:xfrm>
        </p:grpSpPr>
        <p:sp>
          <p:nvSpPr>
            <p:cNvPr id="135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600655" y="5495726"/>
              <a:ext cx="1029449" cy="2886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sz="1400" b="1"/>
                <a:t>GPS(</a:t>
              </a:r>
              <a:r>
                <a:rPr lang="ko-KR" altLang="en-US" sz="1400" b="1"/>
                <a:t>위치</a:t>
              </a:r>
              <a:r>
                <a:rPr lang="en-US" altLang="ko-KR" sz="1400" b="1"/>
                <a:t>)</a:t>
              </a:r>
              <a:endParaRPr lang="en-GB" sz="1400" b="1"/>
            </a:p>
          </p:txBody>
        </p:sp>
      </p:grpSp>
      <p:grpSp>
        <p:nvGrpSpPr>
          <p:cNvPr id="137" name="Group 62"/>
          <p:cNvGrpSpPr/>
          <p:nvPr/>
        </p:nvGrpSpPr>
        <p:grpSpPr>
          <a:xfrm>
            <a:off x="4957907" y="4265187"/>
            <a:ext cx="1418240" cy="484632"/>
            <a:chOff x="4488540" y="5399956"/>
            <a:chExt cx="1418240" cy="484632"/>
          </a:xfrm>
        </p:grpSpPr>
        <p:sp>
          <p:nvSpPr>
            <p:cNvPr id="138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835564" y="5495727"/>
              <a:ext cx="534005" cy="3002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/>
                <a:t>알람</a:t>
              </a:r>
              <a:endParaRPr lang="en-GB" sz="1400" b="1"/>
            </a:p>
          </p:txBody>
        </p:sp>
      </p:grpSp>
      <p:grpSp>
        <p:nvGrpSpPr>
          <p:cNvPr id="140" name="Group 62"/>
          <p:cNvGrpSpPr/>
          <p:nvPr/>
        </p:nvGrpSpPr>
        <p:grpSpPr>
          <a:xfrm>
            <a:off x="4969037" y="5288509"/>
            <a:ext cx="1418240" cy="484632"/>
            <a:chOff x="4488540" y="5399956"/>
            <a:chExt cx="1418240" cy="484632"/>
          </a:xfrm>
        </p:grpSpPr>
        <p:sp>
          <p:nvSpPr>
            <p:cNvPr id="141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501913" y="5495727"/>
              <a:ext cx="1230630" cy="30024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/>
                <a:t>데이터베이스</a:t>
              </a:r>
              <a:endParaRPr lang="en-GB" sz="1400" b="1"/>
            </a:p>
          </p:txBody>
        </p:sp>
      </p:grpSp>
      <p:grpSp>
        <p:nvGrpSpPr>
          <p:cNvPr id="160" name="Group 62"/>
          <p:cNvGrpSpPr/>
          <p:nvPr/>
        </p:nvGrpSpPr>
        <p:grpSpPr>
          <a:xfrm>
            <a:off x="6815472" y="5288509"/>
            <a:ext cx="1452048" cy="484632"/>
            <a:chOff x="4454732" y="5399956"/>
            <a:chExt cx="1452048" cy="484632"/>
          </a:xfrm>
        </p:grpSpPr>
        <p:sp>
          <p:nvSpPr>
            <p:cNvPr id="161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54732" y="5495727"/>
              <a:ext cx="1401768" cy="29986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 dirty="0" err="1"/>
                <a:t>데이터불러오기</a:t>
              </a:r>
              <a:endParaRPr lang="en-GB" sz="1400" b="1" dirty="0"/>
            </a:p>
          </p:txBody>
        </p:sp>
      </p:grpSp>
      <p:grpSp>
        <p:nvGrpSpPr>
          <p:cNvPr id="172" name="Group 62"/>
          <p:cNvGrpSpPr/>
          <p:nvPr/>
        </p:nvGrpSpPr>
        <p:grpSpPr>
          <a:xfrm>
            <a:off x="6774749" y="2373014"/>
            <a:ext cx="1439913" cy="523220"/>
            <a:chOff x="4466867" y="5382819"/>
            <a:chExt cx="1439913" cy="507716"/>
          </a:xfrm>
        </p:grpSpPr>
        <p:sp>
          <p:nvSpPr>
            <p:cNvPr id="173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6867" y="5382819"/>
              <a:ext cx="1325881" cy="507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b="1" dirty="0"/>
                <a:t>속도</a:t>
              </a:r>
              <a:r>
                <a:rPr lang="en-US" altLang="ko-KR" sz="1400" b="1" dirty="0"/>
                <a:t>,</a:t>
              </a:r>
              <a:r>
                <a:rPr lang="ko-KR" altLang="en-US" sz="1400" b="1" dirty="0"/>
                <a:t>방향</a:t>
              </a:r>
              <a:r>
                <a:rPr lang="en-US" altLang="ko-KR" sz="1400" b="1" dirty="0"/>
                <a:t>,</a:t>
              </a:r>
            </a:p>
            <a:p>
              <a:pPr algn="ctr">
                <a:defRPr/>
              </a:pPr>
              <a:r>
                <a:rPr lang="ko-KR" altLang="en-US" sz="1400" b="1" dirty="0"/>
                <a:t>영상</a:t>
              </a:r>
              <a:endParaRPr lang="en-GB" sz="1400" b="1" dirty="0"/>
            </a:p>
          </p:txBody>
        </p:sp>
      </p:grpSp>
      <p:grpSp>
        <p:nvGrpSpPr>
          <p:cNvPr id="175" name="Group 62"/>
          <p:cNvGrpSpPr/>
          <p:nvPr/>
        </p:nvGrpSpPr>
        <p:grpSpPr>
          <a:xfrm>
            <a:off x="6796422" y="3090102"/>
            <a:ext cx="1442379" cy="499431"/>
            <a:chOff x="4464401" y="5399956"/>
            <a:chExt cx="1442379" cy="484632"/>
          </a:xfrm>
        </p:grpSpPr>
        <p:sp>
          <p:nvSpPr>
            <p:cNvPr id="176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473470" y="5495726"/>
              <a:ext cx="1278256" cy="28626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/>
                <a:t>레이저</a:t>
              </a:r>
              <a:r>
                <a:rPr lang="en-US" altLang="ko-KR" sz="1400" b="1"/>
                <a:t>,</a:t>
              </a:r>
              <a:r>
                <a:rPr lang="ko-KR" altLang="en-US" sz="1400" b="1"/>
                <a:t>초음파</a:t>
              </a:r>
              <a:endParaRPr lang="en-GB" sz="1400" b="1"/>
            </a:p>
          </p:txBody>
        </p:sp>
      </p:grpSp>
      <p:grpSp>
        <p:nvGrpSpPr>
          <p:cNvPr id="178" name="Group 62"/>
          <p:cNvGrpSpPr/>
          <p:nvPr/>
        </p:nvGrpSpPr>
        <p:grpSpPr>
          <a:xfrm>
            <a:off x="6811425" y="3645245"/>
            <a:ext cx="1418240" cy="499430"/>
            <a:chOff x="4488540" y="5399956"/>
            <a:chExt cx="1418240" cy="484632"/>
          </a:xfrm>
        </p:grpSpPr>
        <p:sp>
          <p:nvSpPr>
            <p:cNvPr id="179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4644206" y="5495726"/>
              <a:ext cx="925830" cy="28883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/>
                <a:t>유량</a:t>
              </a:r>
              <a:r>
                <a:rPr lang="en-US" altLang="ko-KR" sz="1400" b="1"/>
                <a:t>,</a:t>
              </a:r>
              <a:r>
                <a:rPr lang="ko-KR" altLang="en-US" sz="1400" b="1"/>
                <a:t>풍향</a:t>
              </a:r>
              <a:endParaRPr lang="en-GB" sz="1400" b="1"/>
            </a:p>
          </p:txBody>
        </p:sp>
      </p:grpSp>
      <p:grpSp>
        <p:nvGrpSpPr>
          <p:cNvPr id="74" name="Group 62"/>
          <p:cNvGrpSpPr/>
          <p:nvPr/>
        </p:nvGrpSpPr>
        <p:grpSpPr>
          <a:xfrm>
            <a:off x="6810049" y="4265187"/>
            <a:ext cx="1428751" cy="499430"/>
            <a:chOff x="4488540" y="5399956"/>
            <a:chExt cx="1418240" cy="484632"/>
          </a:xfrm>
        </p:grpSpPr>
        <p:sp>
          <p:nvSpPr>
            <p:cNvPr id="75" name="Pentagon 63"/>
            <p:cNvSpPr/>
            <p:nvPr/>
          </p:nvSpPr>
          <p:spPr>
            <a:xfrm>
              <a:off x="4488540" y="5399956"/>
              <a:ext cx="1418240" cy="48463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70385" y="5495724"/>
              <a:ext cx="877936" cy="29059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1"/>
                <a:t>이슈발생</a:t>
              </a:r>
              <a:endParaRPr lang="en-US" altLang="ko-KR" sz="1400" b="1"/>
            </a:p>
          </p:txBody>
        </p:sp>
      </p:grpSp>
      <p:sp>
        <p:nvSpPr>
          <p:cNvPr id="1056" name="TextBox 1055"/>
          <p:cNvSpPr txBox="1"/>
          <p:nvPr/>
        </p:nvSpPr>
        <p:spPr>
          <a:xfrm>
            <a:off x="1234141" y="5931117"/>
            <a:ext cx="2997574" cy="444462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lt1"/>
                </a:solidFill>
              </a:rPr>
              <a:t>*</a:t>
            </a:r>
            <a:r>
              <a:rPr lang="ko-KR" altLang="en-US" sz="1200" dirty="0">
                <a:solidFill>
                  <a:schemeClr val="lt1"/>
                </a:solidFill>
              </a:rPr>
              <a:t> 여러 갈래로 나누어진 부분에 색을 칠하여 구분함</a:t>
            </a:r>
            <a:r>
              <a:rPr lang="en-US" altLang="ko-KR" sz="1200" dirty="0">
                <a:solidFill>
                  <a:schemeClr val="lt1"/>
                </a:solidFill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6B82CB4-BD06-4AC1-BBDC-C5825D6E5E75}"/>
              </a:ext>
            </a:extLst>
          </p:cNvPr>
          <p:cNvCxnSpPr>
            <a:stCxn id="106" idx="2"/>
            <a:endCxn id="109" idx="0"/>
          </p:cNvCxnSpPr>
          <p:nvPr/>
        </p:nvCxnSpPr>
        <p:spPr>
          <a:xfrm>
            <a:off x="1820587" y="2312024"/>
            <a:ext cx="0" cy="78442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6A659DD-FA02-455D-96BD-E6C3A80EA63C}"/>
              </a:ext>
            </a:extLst>
          </p:cNvPr>
          <p:cNvCxnSpPr>
            <a:cxnSpLocks/>
            <a:stCxn id="109" idx="3"/>
            <a:endCxn id="112" idx="1"/>
          </p:cNvCxnSpPr>
          <p:nvPr/>
        </p:nvCxnSpPr>
        <p:spPr>
          <a:xfrm flipV="1">
            <a:off x="2650865" y="3338301"/>
            <a:ext cx="444401" cy="46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46234EC-DE44-4DA3-8120-EF9A1E28ABC8}"/>
              </a:ext>
            </a:extLst>
          </p:cNvPr>
          <p:cNvCxnSpPr>
            <a:cxnSpLocks/>
            <a:endCxn id="118" idx="1"/>
          </p:cNvCxnSpPr>
          <p:nvPr/>
        </p:nvCxnSpPr>
        <p:spPr>
          <a:xfrm flipV="1">
            <a:off x="4528576" y="3340513"/>
            <a:ext cx="429331" cy="513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CA6A3B-C357-4437-BA60-801A03F7422C}"/>
              </a:ext>
            </a:extLst>
          </p:cNvPr>
          <p:cNvCxnSpPr>
            <a:cxnSpLocks/>
            <a:endCxn id="124" idx="1"/>
          </p:cNvCxnSpPr>
          <p:nvPr/>
        </p:nvCxnSpPr>
        <p:spPr>
          <a:xfrm rot="5400000" flipH="1" flipV="1">
            <a:off x="4120973" y="2485455"/>
            <a:ext cx="1260366" cy="43217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223EB55-7CD9-40D3-B12F-7718523485C5}"/>
              </a:ext>
            </a:extLst>
          </p:cNvPr>
          <p:cNvCxnSpPr>
            <a:cxnSpLocks/>
            <a:endCxn id="138" idx="1"/>
          </p:cNvCxnSpPr>
          <p:nvPr/>
        </p:nvCxnSpPr>
        <p:spPr>
          <a:xfrm rot="16200000" flipH="1">
            <a:off x="4161887" y="3711483"/>
            <a:ext cx="1169200" cy="42283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F294D37-B4A4-4F81-80AE-723EC70BED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42293" y="4798490"/>
            <a:ext cx="1026897" cy="441350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7446AA7-C600-4181-8174-CED325665194}"/>
              </a:ext>
            </a:extLst>
          </p:cNvPr>
          <p:cNvCxnSpPr>
            <a:cxnSpLocks/>
            <a:endCxn id="179" idx="1"/>
          </p:cNvCxnSpPr>
          <p:nvPr/>
        </p:nvCxnSpPr>
        <p:spPr>
          <a:xfrm rot="16200000" flipH="1">
            <a:off x="6414455" y="3497989"/>
            <a:ext cx="554445" cy="239495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7CD6A93-9EF7-4285-ADBF-A098C55610A8}"/>
              </a:ext>
            </a:extLst>
          </p:cNvPr>
          <p:cNvCxnSpPr>
            <a:stCxn id="138" idx="3"/>
            <a:endCxn id="75" idx="1"/>
          </p:cNvCxnSpPr>
          <p:nvPr/>
        </p:nvCxnSpPr>
        <p:spPr>
          <a:xfrm>
            <a:off x="6376147" y="4507503"/>
            <a:ext cx="433902" cy="739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46CA927-1091-4389-BA2E-093EFB62A697}"/>
              </a:ext>
            </a:extLst>
          </p:cNvPr>
          <p:cNvCxnSpPr>
            <a:cxnSpLocks/>
            <a:endCxn id="162" idx="1"/>
          </p:cNvCxnSpPr>
          <p:nvPr/>
        </p:nvCxnSpPr>
        <p:spPr>
          <a:xfrm>
            <a:off x="6385485" y="5532614"/>
            <a:ext cx="429987" cy="159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2C22BE0-E308-408F-A616-606ABD2331B4}"/>
              </a:ext>
            </a:extLst>
          </p:cNvPr>
          <p:cNvCxnSpPr>
            <a:stCxn id="118" idx="3"/>
            <a:endCxn id="177" idx="1"/>
          </p:cNvCxnSpPr>
          <p:nvPr/>
        </p:nvCxnSpPr>
        <p:spPr>
          <a:xfrm flipV="1">
            <a:off x="6376147" y="3336299"/>
            <a:ext cx="429344" cy="421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0F548DE-AA3F-418E-8A53-23A64E972A13}"/>
              </a:ext>
            </a:extLst>
          </p:cNvPr>
          <p:cNvCxnSpPr>
            <a:stCxn id="124" idx="3"/>
            <a:endCxn id="135" idx="1"/>
          </p:cNvCxnSpPr>
          <p:nvPr/>
        </p:nvCxnSpPr>
        <p:spPr>
          <a:xfrm>
            <a:off x="6385485" y="2071360"/>
            <a:ext cx="410937" cy="1003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7845272-0F85-466E-8182-03485F516684}"/>
              </a:ext>
            </a:extLst>
          </p:cNvPr>
          <p:cNvCxnSpPr>
            <a:cxnSpLocks/>
            <a:endCxn id="174" idx="1"/>
          </p:cNvCxnSpPr>
          <p:nvPr/>
        </p:nvCxnSpPr>
        <p:spPr>
          <a:xfrm rot="16200000" flipH="1">
            <a:off x="6389058" y="2248933"/>
            <a:ext cx="558246" cy="213136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351393-F51F-4541-8E0B-EC6C99235A9D}"/>
              </a:ext>
            </a:extLst>
          </p:cNvPr>
          <p:cNvSpPr/>
          <p:nvPr/>
        </p:nvSpPr>
        <p:spPr>
          <a:xfrm>
            <a:off x="929411" y="6463592"/>
            <a:ext cx="10389076" cy="5148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32612F-A22F-4939-B250-DF6CE919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563" y="1997169"/>
            <a:ext cx="2858405" cy="407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화면설계서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관리자 화면 설계 및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기능설명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9932" y="1561171"/>
            <a:ext cx="4708820" cy="4677667"/>
            <a:chOff x="612503" y="1412965"/>
            <a:chExt cx="3316321" cy="5057552"/>
          </a:xfrm>
        </p:grpSpPr>
        <p:sp>
          <p:nvSpPr>
            <p:cNvPr id="53" name="Rectangle 52"/>
            <p:cNvSpPr/>
            <p:nvPr/>
          </p:nvSpPr>
          <p:spPr>
            <a:xfrm>
              <a:off x="612503" y="1412965"/>
              <a:ext cx="3081384" cy="47627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4443" y="1518688"/>
              <a:ext cx="3081384" cy="4799642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41596" y="1678878"/>
              <a:ext cx="2987228" cy="4791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6" name="Oval 55"/>
          <p:cNvSpPr/>
          <p:nvPr/>
        </p:nvSpPr>
        <p:spPr>
          <a:xfrm>
            <a:off x="6663696" y="2089187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6663696" y="3284411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0" name="Group 59"/>
          <p:cNvGrpSpPr/>
          <p:nvPr/>
        </p:nvGrpSpPr>
        <p:grpSpPr>
          <a:xfrm>
            <a:off x="5161957" y="1992549"/>
            <a:ext cx="1418243" cy="484632"/>
            <a:chOff x="4928372" y="1814284"/>
            <a:chExt cx="978408" cy="484632"/>
          </a:xfrm>
        </p:grpSpPr>
        <p:sp>
          <p:nvSpPr>
            <p:cNvPr id="61" name="Pentagon 60"/>
            <p:cNvSpPr/>
            <p:nvPr/>
          </p:nvSpPr>
          <p:spPr>
            <a:xfrm>
              <a:off x="4928372" y="1814284"/>
              <a:ext cx="978408" cy="484632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089110" y="1833334"/>
              <a:ext cx="5741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</a:rPr>
                <a:t>Login</a:t>
              </a:r>
              <a:endParaRPr lang="en-GB" sz="20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161954" y="3187773"/>
            <a:ext cx="1418240" cy="484632"/>
            <a:chOff x="4488540" y="3009508"/>
            <a:chExt cx="1418240" cy="484632"/>
          </a:xfrm>
        </p:grpSpPr>
        <p:sp>
          <p:nvSpPr>
            <p:cNvPr id="70" name="Pentagon 69"/>
            <p:cNvSpPr/>
            <p:nvPr/>
          </p:nvSpPr>
          <p:spPr>
            <a:xfrm>
              <a:off x="4488540" y="3009508"/>
              <a:ext cx="1418240" cy="484632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57845" y="3034131"/>
              <a:ext cx="737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bg2"/>
                  </a:solidFill>
                </a:rPr>
                <a:t>Main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100730" y="2051612"/>
            <a:ext cx="4615543" cy="767292"/>
            <a:chOff x="6677642" y="1782217"/>
            <a:chExt cx="4615543" cy="767292"/>
          </a:xfrm>
        </p:grpSpPr>
        <p:sp>
          <p:nvSpPr>
            <p:cNvPr id="73" name="TextBox 72"/>
            <p:cNvSpPr txBox="1"/>
            <p:nvPr/>
          </p:nvSpPr>
          <p:spPr>
            <a:xfrm>
              <a:off x="6677642" y="1782217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 화면</a:t>
              </a:r>
              <a:endParaRPr lang="en-GB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77642" y="2087844"/>
              <a:ext cx="46155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아이디 혹은 비밀번호가 틀릴 경우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메인 화면으로 진입하지 못함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algn="just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관리자 계정으로만 로그인할 수 있도록 구성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100729" y="3245747"/>
            <a:ext cx="4615543" cy="2798617"/>
            <a:chOff x="6677642" y="1782217"/>
            <a:chExt cx="4615543" cy="2798617"/>
          </a:xfrm>
        </p:grpSpPr>
        <p:sp>
          <p:nvSpPr>
            <p:cNvPr id="76" name="TextBox 75"/>
            <p:cNvSpPr txBox="1"/>
            <p:nvPr/>
          </p:nvSpPr>
          <p:spPr>
            <a:xfrm>
              <a:off x="6677642" y="1782217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메인화면</a:t>
              </a:r>
              <a:endParaRPr lang="en-GB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677642" y="2087844"/>
              <a:ext cx="4615543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 err="1">
                  <a:solidFill>
                    <a:schemeClr val="bg1">
                      <a:lumMod val="50000"/>
                    </a:schemeClr>
                  </a:solidFill>
                </a:rPr>
                <a:t>Realtime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 :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실시간으로 운항 혹은 접안 중인 선박의 카메라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GPS,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레이저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초음파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유량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풍향센서를 이용하여 선박의 위치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속도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항구까지의 거리를 측정하여 데이터를 출력함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또한 실시간 영상 데이터도 포함하여 자율 운항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자율 접안을 확인할 수 있음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algn="just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 algn="just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Alarm :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실시간으로 이슈가 발생하면 관리자에게 전달함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또한 이슈 발생 시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날짜 별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 시간 별로 기록하여 관리자가 직관적으로 데이터를 받아드릴 수 있고 관리하기 편하도록 함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</a:p>
            <a:p>
              <a:pPr algn="just"/>
              <a:endParaRPr lang="en-US" altLang="ko-KR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Sensor :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레이저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초음파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유량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풍향센서 값들을 출력하여 값의 추이를 살펴볼 수 있도록 함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algn="just"/>
              <a:endParaRPr lang="en-US" altLang="ko-KR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Database :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모든 데이터를 날짜 별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시간 별로 기록함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en-GB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84" name="Straight Connector 83"/>
          <p:cNvCxnSpPr>
            <a:stCxn id="56" idx="4"/>
            <a:endCxn id="57" idx="0"/>
          </p:cNvCxnSpPr>
          <p:nvPr/>
        </p:nvCxnSpPr>
        <p:spPr>
          <a:xfrm>
            <a:off x="6809374" y="2380543"/>
            <a:ext cx="0" cy="9038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90" y="2060833"/>
            <a:ext cx="1909153" cy="3921796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19" y="2063386"/>
            <a:ext cx="1910962" cy="3925512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22826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2"/>
          <p:cNvSpPr/>
          <p:nvPr/>
        </p:nvSpPr>
        <p:spPr>
          <a:xfrm>
            <a:off x="6598284" y="1447710"/>
            <a:ext cx="4625076" cy="47195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53"/>
          <p:cNvSpPr/>
          <p:nvPr/>
        </p:nvSpPr>
        <p:spPr>
          <a:xfrm>
            <a:off x="6745232" y="1545493"/>
            <a:ext cx="4585915" cy="475602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54"/>
          <p:cNvSpPr/>
          <p:nvPr/>
        </p:nvSpPr>
        <p:spPr>
          <a:xfrm>
            <a:off x="6956377" y="1680003"/>
            <a:ext cx="4483750" cy="474809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화면설계서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관리자 화면</a:t>
            </a:r>
            <a:r>
              <a:rPr lang="ko-KR" altLang="en-US" dirty="0">
                <a:solidFill>
                  <a:schemeClr val="accent2"/>
                </a:solidFill>
              </a:rPr>
              <a:t> 세부설명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880" y="1810710"/>
            <a:ext cx="2179507" cy="447716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23606" y="6311298"/>
            <a:ext cx="604805" cy="365125"/>
          </a:xfrm>
        </p:spPr>
        <p:txBody>
          <a:bodyPr/>
          <a:lstStyle/>
          <a:p>
            <a:fld id="{98C37ADA-FE03-4EF7-8F15-3521BBE76F4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4" name="Oval 55"/>
          <p:cNvSpPr/>
          <p:nvPr/>
        </p:nvSpPr>
        <p:spPr>
          <a:xfrm>
            <a:off x="1570851" y="1933209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56"/>
          <p:cNvSpPr/>
          <p:nvPr/>
        </p:nvSpPr>
        <p:spPr>
          <a:xfrm>
            <a:off x="1570851" y="3865425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59"/>
          <p:cNvGrpSpPr/>
          <p:nvPr/>
        </p:nvGrpSpPr>
        <p:grpSpPr>
          <a:xfrm>
            <a:off x="69112" y="1836571"/>
            <a:ext cx="1418243" cy="484632"/>
            <a:chOff x="4928372" y="1814284"/>
            <a:chExt cx="978408" cy="484632"/>
          </a:xfrm>
        </p:grpSpPr>
        <p:sp>
          <p:nvSpPr>
            <p:cNvPr id="47" name="Pentagon 60"/>
            <p:cNvSpPr/>
            <p:nvPr/>
          </p:nvSpPr>
          <p:spPr>
            <a:xfrm>
              <a:off x="4928372" y="1814284"/>
              <a:ext cx="978408" cy="484632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964701" y="1833334"/>
              <a:ext cx="8229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b="1" dirty="0" err="1">
                  <a:solidFill>
                    <a:schemeClr val="bg2"/>
                  </a:solidFill>
                </a:rPr>
                <a:t>Realtime</a:t>
              </a:r>
              <a:endParaRPr lang="en-GB" sz="20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50" name="Group 68"/>
          <p:cNvGrpSpPr/>
          <p:nvPr/>
        </p:nvGrpSpPr>
        <p:grpSpPr>
          <a:xfrm>
            <a:off x="69109" y="3768787"/>
            <a:ext cx="1418240" cy="484632"/>
            <a:chOff x="4488540" y="3009508"/>
            <a:chExt cx="1418240" cy="484632"/>
          </a:xfrm>
        </p:grpSpPr>
        <p:sp>
          <p:nvSpPr>
            <p:cNvPr id="51" name="Pentagon 69"/>
            <p:cNvSpPr/>
            <p:nvPr/>
          </p:nvSpPr>
          <p:spPr>
            <a:xfrm>
              <a:off x="4488540" y="3009508"/>
              <a:ext cx="1418240" cy="484632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26398" y="3034131"/>
              <a:ext cx="1000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bg2"/>
                  </a:solidFill>
                </a:rPr>
                <a:t>Sensor</a:t>
              </a:r>
            </a:p>
          </p:txBody>
        </p:sp>
      </p:grpSp>
      <p:grpSp>
        <p:nvGrpSpPr>
          <p:cNvPr id="54" name="Group 71"/>
          <p:cNvGrpSpPr/>
          <p:nvPr/>
        </p:nvGrpSpPr>
        <p:grpSpPr>
          <a:xfrm>
            <a:off x="2007885" y="1895634"/>
            <a:ext cx="4615543" cy="1136624"/>
            <a:chOff x="6677642" y="1782217"/>
            <a:chExt cx="4615543" cy="1136624"/>
          </a:xfrm>
        </p:grpSpPr>
        <p:sp>
          <p:nvSpPr>
            <p:cNvPr id="55" name="TextBox 54"/>
            <p:cNvSpPr txBox="1"/>
            <p:nvPr/>
          </p:nvSpPr>
          <p:spPr>
            <a:xfrm>
              <a:off x="6677642" y="1782217"/>
              <a:ext cx="2444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실시간 선박 정보 화면</a:t>
              </a:r>
              <a:endParaRPr lang="en-GB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ectangle 73"/>
            <p:cNvSpPr/>
            <p:nvPr/>
          </p:nvSpPr>
          <p:spPr>
            <a:xfrm>
              <a:off x="6677642" y="2087844"/>
              <a:ext cx="46155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실시간으로 선박의 영상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속도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위치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항구로부터의 거리 데이터를 측정한 값을 확인할 수 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algn="just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예시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mp4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파일을 재생한 모습과 직접 설계한 서버에서 </a:t>
              </a:r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</a:rPr>
                <a:t>데이터를 어플리케이션에서 가져온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모습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GB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8" name="Group 74"/>
          <p:cNvGrpSpPr/>
          <p:nvPr/>
        </p:nvGrpSpPr>
        <p:grpSpPr>
          <a:xfrm>
            <a:off x="2007884" y="3826761"/>
            <a:ext cx="4615543" cy="1690622"/>
            <a:chOff x="6677642" y="1782217"/>
            <a:chExt cx="4615543" cy="1690622"/>
          </a:xfrm>
        </p:grpSpPr>
        <p:sp>
          <p:nvSpPr>
            <p:cNvPr id="59" name="TextBox 58"/>
            <p:cNvSpPr txBox="1"/>
            <p:nvPr/>
          </p:nvSpPr>
          <p:spPr>
            <a:xfrm>
              <a:off x="6677642" y="1782217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센서 값 정보 화면</a:t>
              </a:r>
              <a:endParaRPr lang="en-GB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Rectangle 76"/>
            <p:cNvSpPr/>
            <p:nvPr/>
          </p:nvSpPr>
          <p:spPr>
            <a:xfrm>
              <a:off x="6677642" y="2087844"/>
              <a:ext cx="4615543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 err="1">
                  <a:solidFill>
                    <a:schemeClr val="bg1">
                      <a:lumMod val="50000"/>
                    </a:schemeClr>
                  </a:solidFill>
                </a:rPr>
                <a:t>Realtime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에서 확인할 수 없는 센서 데이터 값들을 확인할 수 있도록 구성했으며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레이저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초음파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유랑 및 풍향 센서 값이 출력되도록 구성했다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algn="just"/>
              <a:endParaRPr lang="en-US" altLang="ko-KR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이러한 센서 값의 추이 등을 분석하여 자율 운항 및 자율 접안에서 효율적인 모터 속도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선박이 바라보고 있는 방향 등을 설정할 때 이용할 수 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</p:txBody>
        </p:sp>
      </p:grpSp>
      <p:cxnSp>
        <p:nvCxnSpPr>
          <p:cNvPr id="61" name="Straight Connector 83"/>
          <p:cNvCxnSpPr>
            <a:stCxn id="44" idx="4"/>
            <a:endCxn id="45" idx="0"/>
          </p:cNvCxnSpPr>
          <p:nvPr/>
        </p:nvCxnSpPr>
        <p:spPr>
          <a:xfrm>
            <a:off x="1716529" y="2224565"/>
            <a:ext cx="0" cy="1640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A184A16-E046-49A3-87A6-383A15417C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68" y="1810711"/>
            <a:ext cx="2017572" cy="4500588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49FF4DB0-FD5C-42C0-A8A5-6DB686A7AF95}"/>
              </a:ext>
            </a:extLst>
          </p:cNvPr>
          <p:cNvSpPr/>
          <p:nvPr/>
        </p:nvSpPr>
        <p:spPr>
          <a:xfrm>
            <a:off x="7774138" y="4132388"/>
            <a:ext cx="488776" cy="4246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97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50"/>
          <p:cNvSpPr/>
          <p:nvPr/>
        </p:nvSpPr>
        <p:spPr>
          <a:xfrm>
            <a:off x="1862254" y="1522107"/>
            <a:ext cx="9280828" cy="49109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50"/>
          <p:cNvSpPr/>
          <p:nvPr/>
        </p:nvSpPr>
        <p:spPr>
          <a:xfrm>
            <a:off x="1995604" y="1656073"/>
            <a:ext cx="9280828" cy="49102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50"/>
          <p:cNvSpPr/>
          <p:nvPr/>
        </p:nvSpPr>
        <p:spPr>
          <a:xfrm>
            <a:off x="2126870" y="1757159"/>
            <a:ext cx="9280828" cy="49425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화면설계서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사용 예시 및 입출력 데이터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5" name="Oval 14"/>
          <p:cNvSpPr/>
          <p:nvPr/>
        </p:nvSpPr>
        <p:spPr>
          <a:xfrm>
            <a:off x="189730" y="4566847"/>
            <a:ext cx="1523030" cy="1561817"/>
          </a:xfrm>
          <a:prstGeom prst="ellipse">
            <a:avLst/>
          </a:prstGeom>
          <a:solidFill>
            <a:schemeClr val="accent3">
              <a:lumMod val="75000"/>
              <a:alpha val="8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4"/>
          <p:cNvSpPr/>
          <p:nvPr/>
        </p:nvSpPr>
        <p:spPr>
          <a:xfrm>
            <a:off x="180204" y="3196648"/>
            <a:ext cx="1523030" cy="1561817"/>
          </a:xfrm>
          <a:prstGeom prst="ellipse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4"/>
          <p:cNvSpPr/>
          <p:nvPr/>
        </p:nvSpPr>
        <p:spPr>
          <a:xfrm>
            <a:off x="180205" y="1803715"/>
            <a:ext cx="1523030" cy="1561817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6" name="Picture 5" descr="C:\Users\Administrator\Desktop\icons8-system-task-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3" y="2068310"/>
            <a:ext cx="1054264" cy="10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/>
          <p:cNvSpPr txBox="1"/>
          <p:nvPr/>
        </p:nvSpPr>
        <p:spPr>
          <a:xfrm>
            <a:off x="2258444" y="5648375"/>
            <a:ext cx="1706134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화면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4101691" y="5648375"/>
            <a:ext cx="1706134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메인 화면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5914217" y="5648375"/>
            <a:ext cx="1706134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시스템 화면</a:t>
            </a:r>
            <a:r>
              <a:rPr lang="en-US" altLang="ko-KR" sz="1200" dirty="0"/>
              <a:t>(</a:t>
            </a:r>
            <a:r>
              <a:rPr lang="ko-KR" altLang="en-US" sz="1200" dirty="0"/>
              <a:t>서버에서 데이터를 받은 모습</a:t>
            </a:r>
            <a:r>
              <a:rPr lang="en-US" altLang="ko-KR" sz="1200" dirty="0"/>
              <a:t>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755110" y="5659125"/>
            <a:ext cx="1706134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보안관리화면</a:t>
            </a:r>
            <a:r>
              <a:rPr lang="en-US" altLang="ko-KR" sz="1200" dirty="0"/>
              <a:t>(</a:t>
            </a:r>
            <a:r>
              <a:rPr lang="ko-KR" altLang="en-US" sz="1200" dirty="0"/>
              <a:t>날짜 별로 정리되어있음</a:t>
            </a:r>
            <a:r>
              <a:rPr lang="en-US" altLang="ko-KR" sz="1200" dirty="0"/>
              <a:t>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596891" y="5659125"/>
            <a:ext cx="1706134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26</a:t>
            </a:r>
            <a:r>
              <a:rPr lang="ko-KR" altLang="en-US" sz="1200" dirty="0"/>
              <a:t>일에 해당하는 </a:t>
            </a:r>
            <a:r>
              <a:rPr lang="en-US" altLang="ko-KR" sz="1200" dirty="0"/>
              <a:t>data</a:t>
            </a:r>
            <a:r>
              <a:rPr lang="ko-KR" altLang="en-US" sz="1200" dirty="0"/>
              <a:t>출력 화면</a:t>
            </a:r>
            <a:endParaRPr lang="en-US" altLang="ko-KR" sz="12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88" y="1960311"/>
            <a:ext cx="1660690" cy="341140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85" y="1974175"/>
            <a:ext cx="1660690" cy="341140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855" y="1960310"/>
            <a:ext cx="1660690" cy="341140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775" y="1974175"/>
            <a:ext cx="1660690" cy="341140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2875545" y="4350358"/>
            <a:ext cx="517375" cy="502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417151" y="2935735"/>
            <a:ext cx="537607" cy="502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278508" y="4815845"/>
            <a:ext cx="488776" cy="502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559256" y="4863927"/>
            <a:ext cx="502857" cy="464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9" idx="7"/>
            <a:endCxn id="40" idx="3"/>
          </p:cNvCxnSpPr>
          <p:nvPr/>
        </p:nvCxnSpPr>
        <p:spPr>
          <a:xfrm flipV="1">
            <a:off x="3317152" y="3364648"/>
            <a:ext cx="1178730" cy="1059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9062113" y="4111215"/>
            <a:ext cx="914400" cy="752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D95F24F2-D6FF-46EF-BCBD-B31688DE041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6" b="15592"/>
          <a:stretch/>
        </p:blipFill>
        <p:spPr>
          <a:xfrm>
            <a:off x="297026" y="4852861"/>
            <a:ext cx="1235017" cy="981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FFFCA8-7924-46C4-80DA-23D2CFFC686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9" b="23440"/>
          <a:stretch/>
        </p:blipFill>
        <p:spPr>
          <a:xfrm>
            <a:off x="327753" y="3459928"/>
            <a:ext cx="1188205" cy="9354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20D3437-4FE4-4CD2-9352-4E5DC19F7F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69" y="1960310"/>
            <a:ext cx="1663982" cy="3425269"/>
          </a:xfrm>
          <a:prstGeom prst="rect">
            <a:avLst/>
          </a:prstGeom>
        </p:spPr>
      </p:pic>
      <p:cxnSp>
        <p:nvCxnSpPr>
          <p:cNvPr id="44" name="직선 화살표 연결선 43"/>
          <p:cNvCxnSpPr>
            <a:cxnSpLocks/>
          </p:cNvCxnSpPr>
          <p:nvPr/>
        </p:nvCxnSpPr>
        <p:spPr>
          <a:xfrm>
            <a:off x="4954758" y="3317635"/>
            <a:ext cx="983383" cy="12492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cxnSpLocks/>
          </p:cNvCxnSpPr>
          <p:nvPr/>
        </p:nvCxnSpPr>
        <p:spPr>
          <a:xfrm flipV="1">
            <a:off x="6515197" y="3782931"/>
            <a:ext cx="1473168" cy="7839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5344F1-FC58-4C00-9AEF-81E29C655EF6}"/>
              </a:ext>
            </a:extLst>
          </p:cNvPr>
          <p:cNvSpPr/>
          <p:nvPr/>
        </p:nvSpPr>
        <p:spPr>
          <a:xfrm>
            <a:off x="5965895" y="4279768"/>
            <a:ext cx="548270" cy="7839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A0AA12-81A4-49DB-B9FC-0991D0C82DFD}"/>
              </a:ext>
            </a:extLst>
          </p:cNvPr>
          <p:cNvSpPr/>
          <p:nvPr/>
        </p:nvSpPr>
        <p:spPr>
          <a:xfrm>
            <a:off x="6460075" y="3564319"/>
            <a:ext cx="488776" cy="5025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92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기능 처리도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기능처리 구성의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>
                <a:solidFill>
                  <a:schemeClr val="accent2"/>
                </a:solidFill>
              </a:rPr>
              <a:t>알고리즘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8C37ADA-FE03-4EF7-8F15-3521BBE76F4D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1005840" y="1530541"/>
            <a:ext cx="10200639" cy="4870869"/>
            <a:chOff x="297712" y="1467292"/>
            <a:chExt cx="11748976" cy="6554780"/>
          </a:xfrm>
        </p:grpSpPr>
        <p:sp>
          <p:nvSpPr>
            <p:cNvPr id="74" name="직사각형 73"/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97712" y="4692501"/>
              <a:ext cx="5798289" cy="33295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248399" y="4692500"/>
              <a:ext cx="5798289" cy="332957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8" name="Rectangle 41"/>
          <p:cNvSpPr>
            <a:spLocks noChangeArrowheads="1"/>
          </p:cNvSpPr>
          <p:nvPr/>
        </p:nvSpPr>
        <p:spPr>
          <a:xfrm>
            <a:off x="1757862" y="1743849"/>
            <a:ext cx="1919816" cy="309563"/>
          </a:xfrm>
          <a:prstGeom prst="rect">
            <a:avLst/>
          </a:prstGeom>
          <a:noFill/>
          <a:ln w="6350" algn="ctr">
            <a:solidFill>
              <a:schemeClr val="accent4">
                <a:lumMod val="50000"/>
              </a:schemeClr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프로그램 실행</a:t>
            </a:r>
            <a:endParaRPr kumimoji="0" lang="ko-KR" altLang="en-US" sz="10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89" name="순서도: 판단 88"/>
          <p:cNvSpPr/>
          <p:nvPr/>
        </p:nvSpPr>
        <p:spPr>
          <a:xfrm>
            <a:off x="1768822" y="3147085"/>
            <a:ext cx="190500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chemeClr val="accent4">
                <a:lumMod val="50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000" kern="0">
                <a:latin typeface="맑은 고딕"/>
                <a:ea typeface="맑은 고딕"/>
              </a:rPr>
              <a:t>로그인</a:t>
            </a:r>
            <a:endParaRPr kumimoji="0" lang="en-US" altLang="ko-KR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90" name="직선 화살표 연결선 89"/>
          <p:cNvCxnSpPr>
            <a:stCxn id="88" idx="2"/>
          </p:cNvCxnSpPr>
          <p:nvPr/>
        </p:nvCxnSpPr>
        <p:spPr>
          <a:xfrm>
            <a:off x="2717770" y="2053412"/>
            <a:ext cx="0" cy="308927"/>
          </a:xfrm>
          <a:prstGeom prst="straightConnector1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  <a:tailEnd type="triangle" w="med" len="med"/>
          </a:ln>
          <a:effectLst/>
        </p:spPr>
      </p:cxnSp>
      <p:cxnSp>
        <p:nvCxnSpPr>
          <p:cNvPr id="91" name="직선 화살표 연결선 90"/>
          <p:cNvCxnSpPr/>
          <p:nvPr/>
        </p:nvCxnSpPr>
        <p:spPr>
          <a:xfrm flipH="1">
            <a:off x="2700155" y="3566833"/>
            <a:ext cx="14819" cy="684674"/>
          </a:xfrm>
          <a:prstGeom prst="straightConnector1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  <a:tailEnd type="triangle" w="med" len="med"/>
          </a:ln>
          <a:effectLst/>
        </p:spPr>
      </p:cxnSp>
      <p:cxnSp>
        <p:nvCxnSpPr>
          <p:cNvPr id="92" name="꺾인 연결선 91"/>
          <p:cNvCxnSpPr>
            <a:stCxn id="89" idx="3"/>
            <a:endCxn id="89" idx="1"/>
          </p:cNvCxnSpPr>
          <p:nvPr/>
        </p:nvCxnSpPr>
        <p:spPr>
          <a:xfrm flipH="1">
            <a:off x="1768822" y="3325678"/>
            <a:ext cx="1905000" cy="12700"/>
          </a:xfrm>
          <a:prstGeom prst="bentConnector5">
            <a:avLst>
              <a:gd name="adj1" fmla="val -16000"/>
              <a:gd name="adj2" fmla="val 3206252"/>
              <a:gd name="adj3" fmla="val 116000"/>
            </a:avLst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  <a:tailEnd type="triangle" w="med" len="med"/>
          </a:ln>
          <a:effectLst/>
        </p:spPr>
      </p:cxnSp>
      <p:sp>
        <p:nvSpPr>
          <p:cNvPr id="93" name="TextBox 71"/>
          <p:cNvSpPr txBox="1">
            <a:spLocks noChangeArrowheads="1"/>
          </p:cNvSpPr>
          <p:nvPr/>
        </p:nvSpPr>
        <p:spPr>
          <a:xfrm>
            <a:off x="2441205" y="3475776"/>
            <a:ext cx="256801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b="0">
                <a:latin typeface="맑은 고딕"/>
                <a:ea typeface="맑은 고딕"/>
              </a:rPr>
              <a:t>Y</a:t>
            </a:r>
            <a:endParaRPr lang="ko-KR" altLang="en-US" sz="1000" b="0">
              <a:latin typeface="맑은 고딕"/>
              <a:ea typeface="맑은 고딕"/>
            </a:endParaRPr>
          </a:p>
        </p:txBody>
      </p:sp>
      <p:sp>
        <p:nvSpPr>
          <p:cNvPr id="94" name="TextBox 71"/>
          <p:cNvSpPr txBox="1">
            <a:spLocks noChangeArrowheads="1"/>
          </p:cNvSpPr>
          <p:nvPr/>
        </p:nvSpPr>
        <p:spPr>
          <a:xfrm>
            <a:off x="3679553" y="3042562"/>
            <a:ext cx="282449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b="0">
                <a:latin typeface="맑은 고딕"/>
                <a:ea typeface="맑은 고딕"/>
              </a:rPr>
              <a:t>N</a:t>
            </a:r>
            <a:endParaRPr lang="ko-KR" altLang="en-US" sz="1000" b="0">
              <a:latin typeface="맑은 고딕"/>
              <a:ea typeface="맑은 고딕"/>
            </a:endParaRPr>
          </a:p>
        </p:txBody>
      </p:sp>
      <p:sp>
        <p:nvSpPr>
          <p:cNvPr id="95" name="AutoShape 46"/>
          <p:cNvSpPr>
            <a:spLocks noChangeArrowheads="1"/>
          </p:cNvSpPr>
          <p:nvPr/>
        </p:nvSpPr>
        <p:spPr>
          <a:xfrm>
            <a:off x="8933134" y="5743392"/>
            <a:ext cx="2040153" cy="658019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chemeClr val="accent4">
                <a:lumMod val="50000"/>
              </a:schemeClr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이전 센서</a:t>
            </a:r>
            <a:r>
              <a:rPr kumimoji="0" lang="ko-KR" altLang="en-US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 정보</a:t>
            </a:r>
            <a:r>
              <a:rPr kumimoji="0" lang="en-US" altLang="ko-KR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(</a:t>
            </a:r>
            <a:r>
              <a:rPr kumimoji="0" lang="ko-KR" altLang="en-US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센서 컨디션</a:t>
            </a:r>
            <a:r>
              <a:rPr kumimoji="0" lang="en-US" altLang="ko-KR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 레이저</a:t>
            </a:r>
            <a:r>
              <a:rPr kumimoji="0" lang="en-US" altLang="ko-KR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, </a:t>
            </a:r>
            <a:r>
              <a:rPr kumimoji="0" lang="ko-KR" altLang="en-US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초음파</a:t>
            </a:r>
            <a:r>
              <a:rPr kumimoji="0" lang="en-US" altLang="ko-KR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, </a:t>
            </a:r>
            <a:r>
              <a:rPr kumimoji="0" lang="ko-KR" altLang="en-US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유량</a:t>
            </a:r>
            <a:r>
              <a:rPr kumimoji="0" lang="en-US" altLang="ko-KR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, </a:t>
            </a:r>
            <a:r>
              <a:rPr kumimoji="0" lang="ko-KR" altLang="en-US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풍향센서 값</a:t>
            </a:r>
            <a:r>
              <a:rPr kumimoji="0" lang="en-US" altLang="ko-KR" sz="1000" b="0" i="0" u="none" strike="noStrike" kern="0" cap="none" spc="0" normalizeH="0"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en-US" altLang="ko-KR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6" name="Oval 58"/>
          <p:cNvSpPr>
            <a:spLocks noChangeArrowheads="1"/>
          </p:cNvSpPr>
          <p:nvPr/>
        </p:nvSpPr>
        <p:spPr>
          <a:xfrm>
            <a:off x="1110501" y="5266651"/>
            <a:ext cx="357717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10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97" name="Text Box 59"/>
          <p:cNvSpPr txBox="1">
            <a:spLocks noChangeArrowheads="1"/>
          </p:cNvSpPr>
          <p:nvPr/>
        </p:nvSpPr>
        <p:spPr>
          <a:xfrm>
            <a:off x="1450746" y="5230140"/>
            <a:ext cx="3955644" cy="263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1000" b="0">
                <a:latin typeface="맑은 고딕"/>
                <a:ea typeface="맑은 고딕"/>
              </a:rPr>
              <a:t>어플을 실행하고 로그인 버튼을 클릭하여 관리자로 로그인을 한다</a:t>
            </a:r>
            <a:r>
              <a:rPr lang="en-US" altLang="ko-KR" sz="1000" b="0">
                <a:latin typeface="맑은 고딕"/>
                <a:ea typeface="맑은 고딕"/>
              </a:rPr>
              <a:t>.</a:t>
            </a:r>
          </a:p>
        </p:txBody>
      </p:sp>
      <p:sp>
        <p:nvSpPr>
          <p:cNvPr id="98" name="Oval 73"/>
          <p:cNvSpPr>
            <a:spLocks noChangeArrowheads="1"/>
          </p:cNvSpPr>
          <p:nvPr/>
        </p:nvSpPr>
        <p:spPr>
          <a:xfrm>
            <a:off x="1110501" y="5507951"/>
            <a:ext cx="357717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10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2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99" name="Text Box 59"/>
          <p:cNvSpPr txBox="1">
            <a:spLocks noChangeArrowheads="1"/>
          </p:cNvSpPr>
          <p:nvPr/>
        </p:nvSpPr>
        <p:spPr>
          <a:xfrm>
            <a:off x="1450746" y="5466677"/>
            <a:ext cx="3288894" cy="26546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1000" b="0">
                <a:latin typeface="맑은 고딕"/>
                <a:ea typeface="맑은 고딕"/>
              </a:rPr>
              <a:t>메인 화면에서 원하는 자료를 찾기 위해 버튼을 누른다</a:t>
            </a:r>
            <a:endParaRPr lang="en-US" altLang="ko-KR" sz="1000" b="0">
              <a:latin typeface="맑은 고딕"/>
              <a:ea typeface="맑은 고딕"/>
            </a:endParaRPr>
          </a:p>
        </p:txBody>
      </p:sp>
      <p:sp>
        <p:nvSpPr>
          <p:cNvPr id="100" name="Oval 44"/>
          <p:cNvSpPr>
            <a:spLocks noChangeArrowheads="1"/>
          </p:cNvSpPr>
          <p:nvPr/>
        </p:nvSpPr>
        <p:spPr>
          <a:xfrm>
            <a:off x="3298796" y="1629548"/>
            <a:ext cx="357716" cy="20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10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01" name="Rectangle 41"/>
          <p:cNvSpPr>
            <a:spLocks noChangeArrowheads="1"/>
          </p:cNvSpPr>
          <p:nvPr/>
        </p:nvSpPr>
        <p:spPr>
          <a:xfrm>
            <a:off x="1736696" y="4340027"/>
            <a:ext cx="1919816" cy="309563"/>
          </a:xfrm>
          <a:prstGeom prst="rect">
            <a:avLst/>
          </a:prstGeom>
          <a:noFill/>
          <a:ln w="6350" algn="ctr">
            <a:solidFill>
              <a:schemeClr val="accent4">
                <a:lumMod val="50000"/>
              </a:schemeClr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메인화면</a:t>
            </a:r>
          </a:p>
        </p:txBody>
      </p:sp>
      <p:sp>
        <p:nvSpPr>
          <p:cNvPr id="102" name="Oval 44"/>
          <p:cNvSpPr>
            <a:spLocks noChangeArrowheads="1"/>
          </p:cNvSpPr>
          <p:nvPr/>
        </p:nvSpPr>
        <p:spPr>
          <a:xfrm>
            <a:off x="3266986" y="4251507"/>
            <a:ext cx="357717" cy="20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10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2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03" name="Rectangle 41"/>
          <p:cNvSpPr>
            <a:spLocks noChangeArrowheads="1"/>
          </p:cNvSpPr>
          <p:nvPr/>
        </p:nvSpPr>
        <p:spPr>
          <a:xfrm>
            <a:off x="6620768" y="1901703"/>
            <a:ext cx="1919816" cy="309563"/>
          </a:xfrm>
          <a:prstGeom prst="rect">
            <a:avLst/>
          </a:prstGeom>
          <a:noFill/>
          <a:ln w="6350" algn="ctr">
            <a:solidFill>
              <a:schemeClr val="accent4">
                <a:lumMod val="50000"/>
              </a:schemeClr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00" kern="0">
                <a:latin typeface="맑은 고딕"/>
                <a:ea typeface="맑은 고딕"/>
              </a:rPr>
              <a:t>realtime</a:t>
            </a:r>
            <a:endParaRPr kumimoji="0" lang="ko-KR" altLang="en-US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4" name="AutoShape 46"/>
          <p:cNvSpPr>
            <a:spLocks noChangeArrowheads="1"/>
          </p:cNvSpPr>
          <p:nvPr/>
        </p:nvSpPr>
        <p:spPr>
          <a:xfrm>
            <a:off x="8933135" y="4958199"/>
            <a:ext cx="2040153" cy="658019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chemeClr val="accent4">
                <a:lumMod val="50000"/>
              </a:schemeClr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000" kern="0">
                <a:latin typeface="맑은 고딕"/>
                <a:ea typeface="맑은 고딕"/>
              </a:rPr>
              <a:t>이전 로그기록</a:t>
            </a:r>
            <a:r>
              <a:rPr lang="en-US" altLang="ko-KR" sz="1000" kern="0">
                <a:latin typeface="맑은 고딕"/>
                <a:ea typeface="맑은 고딕"/>
              </a:rPr>
              <a:t>(</a:t>
            </a:r>
            <a:r>
              <a:rPr lang="ko-KR" altLang="en-US" sz="1000" kern="0">
                <a:latin typeface="맑은 고딕"/>
                <a:ea typeface="맑은 고딕"/>
              </a:rPr>
              <a:t>서버의 데이터 처리 기록</a:t>
            </a:r>
            <a:r>
              <a:rPr lang="en-US" altLang="ko-KR" sz="1000" kern="0">
                <a:latin typeface="맑은 고딕"/>
                <a:ea typeface="맑은 고딕"/>
              </a:rPr>
              <a:t>), </a:t>
            </a:r>
            <a:r>
              <a:rPr lang="ko-KR" altLang="en-US" sz="1000" kern="0">
                <a:latin typeface="맑은 고딕"/>
                <a:ea typeface="맑은 고딕"/>
              </a:rPr>
              <a:t>선박 정보</a:t>
            </a:r>
            <a:r>
              <a:rPr lang="en-US" altLang="ko-KR" sz="1000" kern="0">
                <a:latin typeface="맑은 고딕"/>
                <a:ea typeface="맑은 고딕"/>
              </a:rPr>
              <a:t>(</a:t>
            </a:r>
            <a:r>
              <a:rPr lang="ko-KR" altLang="en-US" sz="1000" kern="0">
                <a:latin typeface="맑은 고딕"/>
                <a:ea typeface="맑은 고딕"/>
              </a:rPr>
              <a:t>선박 속도</a:t>
            </a:r>
            <a:r>
              <a:rPr lang="en-US" altLang="ko-KR" sz="1000" kern="0">
                <a:latin typeface="맑은 고딕"/>
                <a:ea typeface="맑은 고딕"/>
              </a:rPr>
              <a:t>, </a:t>
            </a:r>
            <a:r>
              <a:rPr lang="ko-KR" altLang="en-US" sz="1000" kern="0">
                <a:latin typeface="맑은 고딕"/>
                <a:ea typeface="맑은 고딕"/>
              </a:rPr>
              <a:t>방향</a:t>
            </a:r>
            <a:r>
              <a:rPr lang="en-US" altLang="ko-KR" sz="1000" kern="0">
                <a:latin typeface="맑은 고딕"/>
                <a:ea typeface="맑은 고딕"/>
              </a:rPr>
              <a:t>, </a:t>
            </a:r>
            <a:r>
              <a:rPr lang="ko-KR" altLang="en-US" sz="1000" kern="0">
                <a:latin typeface="맑은 고딕"/>
                <a:ea typeface="맑은 고딕"/>
              </a:rPr>
              <a:t>위치</a:t>
            </a:r>
            <a:r>
              <a:rPr lang="en-US" altLang="ko-KR" sz="1000" kern="0">
                <a:latin typeface="맑은 고딕"/>
                <a:ea typeface="맑은 고딕"/>
              </a:rPr>
              <a:t>, </a:t>
            </a:r>
            <a:r>
              <a:rPr lang="ko-KR" altLang="en-US" sz="1000" kern="0">
                <a:latin typeface="맑은 고딕"/>
                <a:ea typeface="맑은 고딕"/>
              </a:rPr>
              <a:t>거리</a:t>
            </a:r>
            <a:r>
              <a:rPr lang="en-US" altLang="ko-KR" sz="1000" kern="0">
                <a:latin typeface="맑은 고딕"/>
                <a:ea typeface="맑은 고딕"/>
              </a:rPr>
              <a:t>)</a:t>
            </a:r>
            <a:endParaRPr kumimoji="0" lang="en-US" altLang="ko-KR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5" name="Oval 44"/>
          <p:cNvSpPr>
            <a:spLocks noChangeArrowheads="1"/>
          </p:cNvSpPr>
          <p:nvPr/>
        </p:nvSpPr>
        <p:spPr>
          <a:xfrm>
            <a:off x="8174235" y="1800103"/>
            <a:ext cx="357717" cy="20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6" name="Oval 73"/>
          <p:cNvSpPr>
            <a:spLocks noChangeArrowheads="1"/>
          </p:cNvSpPr>
          <p:nvPr/>
        </p:nvSpPr>
        <p:spPr>
          <a:xfrm>
            <a:off x="1110501" y="5743392"/>
            <a:ext cx="357717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7" name="Text Box 59"/>
          <p:cNvSpPr txBox="1">
            <a:spLocks noChangeArrowheads="1"/>
          </p:cNvSpPr>
          <p:nvPr/>
        </p:nvSpPr>
        <p:spPr>
          <a:xfrm>
            <a:off x="1450747" y="5711152"/>
            <a:ext cx="3441293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1000" b="0">
                <a:latin typeface="맑은 고딕"/>
                <a:ea typeface="맑은 고딕"/>
              </a:rPr>
              <a:t>원하는 버튼을 클릭 후 선박에 관한 데이터들을 관리한다</a:t>
            </a:r>
            <a:r>
              <a:rPr lang="en-US" altLang="ko-KR" sz="1000" b="0">
                <a:latin typeface="맑은 고딕"/>
                <a:ea typeface="맑은 고딕"/>
              </a:rPr>
              <a:t>.</a:t>
            </a:r>
          </a:p>
        </p:txBody>
      </p:sp>
      <p:sp>
        <p:nvSpPr>
          <p:cNvPr id="108" name="Rectangle 41"/>
          <p:cNvSpPr>
            <a:spLocks noChangeArrowheads="1"/>
          </p:cNvSpPr>
          <p:nvPr/>
        </p:nvSpPr>
        <p:spPr>
          <a:xfrm>
            <a:off x="1757862" y="2451238"/>
            <a:ext cx="1919816" cy="309563"/>
          </a:xfrm>
          <a:prstGeom prst="rect">
            <a:avLst/>
          </a:prstGeom>
          <a:noFill/>
          <a:ln w="6350" algn="ctr">
            <a:solidFill>
              <a:schemeClr val="accent4">
                <a:lumMod val="50000"/>
              </a:schemeClr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000" kern="0">
                <a:latin typeface="맑은 고딕"/>
                <a:ea typeface="맑은 고딕"/>
              </a:rPr>
              <a:t>스플래시 화면</a:t>
            </a:r>
            <a:endParaRPr kumimoji="0" lang="ko-KR" altLang="en-US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109" name="직선 화살표 연결선 108"/>
          <p:cNvCxnSpPr/>
          <p:nvPr/>
        </p:nvCxnSpPr>
        <p:spPr>
          <a:xfrm>
            <a:off x="2725391" y="2759578"/>
            <a:ext cx="0" cy="308927"/>
          </a:xfrm>
          <a:prstGeom prst="straightConnector1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  <a:tailEnd type="triangle" w="med" len="med"/>
          </a:ln>
          <a:effectLst/>
        </p:spPr>
      </p:cxnSp>
      <p:cxnSp>
        <p:nvCxnSpPr>
          <p:cNvPr id="110" name="꺾인 연결선 109"/>
          <p:cNvCxnSpPr/>
          <p:nvPr/>
        </p:nvCxnSpPr>
        <p:spPr>
          <a:xfrm flipV="1">
            <a:off x="3673822" y="2053412"/>
            <a:ext cx="2938314" cy="2441396"/>
          </a:xfrm>
          <a:prstGeom prst="bentConnector3">
            <a:avLst>
              <a:gd name="adj1" fmla="val 67116"/>
            </a:avLst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41"/>
          <p:cNvSpPr>
            <a:spLocks noChangeArrowheads="1"/>
          </p:cNvSpPr>
          <p:nvPr/>
        </p:nvSpPr>
        <p:spPr>
          <a:xfrm>
            <a:off x="6620768" y="3022465"/>
            <a:ext cx="1919816" cy="309563"/>
          </a:xfrm>
          <a:prstGeom prst="rect">
            <a:avLst/>
          </a:prstGeom>
          <a:noFill/>
          <a:ln w="6350" algn="ctr">
            <a:solidFill>
              <a:schemeClr val="accent4">
                <a:lumMod val="50000"/>
              </a:schemeClr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sensor</a:t>
            </a:r>
            <a:endParaRPr kumimoji="0" lang="ko-KR" altLang="en-US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12" name="Oval 44"/>
          <p:cNvSpPr>
            <a:spLocks noChangeArrowheads="1"/>
          </p:cNvSpPr>
          <p:nvPr/>
        </p:nvSpPr>
        <p:spPr>
          <a:xfrm>
            <a:off x="8174235" y="2920865"/>
            <a:ext cx="357717" cy="20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13" name="Rectangle 41"/>
          <p:cNvSpPr>
            <a:spLocks noChangeArrowheads="1"/>
          </p:cNvSpPr>
          <p:nvPr/>
        </p:nvSpPr>
        <p:spPr>
          <a:xfrm>
            <a:off x="6592223" y="4333916"/>
            <a:ext cx="1919816" cy="309563"/>
          </a:xfrm>
          <a:prstGeom prst="rect">
            <a:avLst/>
          </a:prstGeom>
          <a:noFill/>
          <a:ln w="6350" algn="ctr">
            <a:solidFill>
              <a:schemeClr val="accent4">
                <a:lumMod val="50000"/>
              </a:schemeClr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alarm</a:t>
            </a:r>
            <a:endParaRPr kumimoji="0" lang="ko-KR" altLang="en-US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14" name="Oval 44"/>
          <p:cNvSpPr>
            <a:spLocks noChangeArrowheads="1"/>
          </p:cNvSpPr>
          <p:nvPr/>
        </p:nvSpPr>
        <p:spPr>
          <a:xfrm>
            <a:off x="8154322" y="4232316"/>
            <a:ext cx="357717" cy="20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15" name="Rectangle 41"/>
          <p:cNvSpPr>
            <a:spLocks noChangeArrowheads="1"/>
          </p:cNvSpPr>
          <p:nvPr/>
        </p:nvSpPr>
        <p:spPr>
          <a:xfrm>
            <a:off x="6612136" y="5514618"/>
            <a:ext cx="1919816" cy="309563"/>
          </a:xfrm>
          <a:prstGeom prst="rect">
            <a:avLst/>
          </a:prstGeom>
          <a:noFill/>
          <a:ln w="6350" algn="ctr">
            <a:solidFill>
              <a:schemeClr val="accent4">
                <a:lumMod val="50000"/>
              </a:schemeClr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00" kern="0">
                <a:latin typeface="맑은 고딕"/>
                <a:ea typeface="맑은 고딕"/>
              </a:rPr>
              <a:t>database</a:t>
            </a:r>
            <a:endParaRPr kumimoji="0" lang="ko-KR" altLang="en-US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16" name="Oval 44"/>
          <p:cNvSpPr>
            <a:spLocks noChangeArrowheads="1"/>
          </p:cNvSpPr>
          <p:nvPr/>
        </p:nvSpPr>
        <p:spPr>
          <a:xfrm>
            <a:off x="8165603" y="5413018"/>
            <a:ext cx="357717" cy="20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lang="en-US" altLang="ko-KR" sz="1000" kern="0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117" name="꺾인 연결선 116"/>
          <p:cNvCxnSpPr>
            <a:stCxn id="101" idx="3"/>
            <a:endCxn id="115" idx="1"/>
          </p:cNvCxnSpPr>
          <p:nvPr/>
        </p:nvCxnSpPr>
        <p:spPr>
          <a:xfrm>
            <a:off x="3656512" y="4494809"/>
            <a:ext cx="2955624" cy="1174591"/>
          </a:xfrm>
          <a:prstGeom prst="bentConnector3">
            <a:avLst>
              <a:gd name="adj1" fmla="val 67403"/>
            </a:avLst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>
            <a:endCxn id="111" idx="1"/>
          </p:cNvCxnSpPr>
          <p:nvPr/>
        </p:nvCxnSpPr>
        <p:spPr>
          <a:xfrm rot="5400000" flipH="1" flipV="1">
            <a:off x="5474813" y="3348854"/>
            <a:ext cx="1317562" cy="974348"/>
          </a:xfrm>
          <a:prstGeom prst="bentConnector2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646420" y="4482588"/>
            <a:ext cx="974348" cy="122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>
            <a:stCxn id="115" idx="3"/>
          </p:cNvCxnSpPr>
          <p:nvPr/>
        </p:nvCxnSpPr>
        <p:spPr>
          <a:xfrm flipV="1">
            <a:off x="8531952" y="5287208"/>
            <a:ext cx="401182" cy="382192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stCxn id="115" idx="3"/>
          </p:cNvCxnSpPr>
          <p:nvPr/>
        </p:nvCxnSpPr>
        <p:spPr>
          <a:xfrm>
            <a:off x="8531952" y="5669400"/>
            <a:ext cx="401182" cy="40300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utoShape 46"/>
          <p:cNvSpPr>
            <a:spLocks noChangeArrowheads="1"/>
          </p:cNvSpPr>
          <p:nvPr/>
        </p:nvSpPr>
        <p:spPr>
          <a:xfrm>
            <a:off x="8933132" y="1727180"/>
            <a:ext cx="2040153" cy="658019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chemeClr val="accent4">
                <a:lumMod val="50000"/>
              </a:schemeClr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000" kern="0">
                <a:latin typeface="맑은 고딕"/>
                <a:ea typeface="맑은 고딕"/>
              </a:rPr>
              <a:t>실시간 선박 정보</a:t>
            </a:r>
            <a:r>
              <a:rPr lang="en-US" altLang="ko-KR" sz="1000" kern="0">
                <a:latin typeface="맑은 고딕"/>
                <a:ea typeface="맑은 고딕"/>
              </a:rPr>
              <a:t>(</a:t>
            </a:r>
            <a:r>
              <a:rPr lang="ko-KR" altLang="en-US" sz="1000" kern="0">
                <a:latin typeface="맑은 고딕"/>
                <a:ea typeface="맑은 고딕"/>
              </a:rPr>
              <a:t>선박 속도</a:t>
            </a:r>
            <a:r>
              <a:rPr lang="en-US" altLang="ko-KR" sz="1000" kern="0">
                <a:latin typeface="맑은 고딕"/>
                <a:ea typeface="맑은 고딕"/>
              </a:rPr>
              <a:t>, </a:t>
            </a:r>
            <a:r>
              <a:rPr lang="ko-KR" altLang="en-US" sz="1000" kern="0">
                <a:latin typeface="맑은 고딕"/>
                <a:ea typeface="맑은 고딕"/>
              </a:rPr>
              <a:t>방향</a:t>
            </a:r>
            <a:r>
              <a:rPr lang="en-US" altLang="ko-KR" sz="1000" kern="0">
                <a:latin typeface="맑은 고딕"/>
                <a:ea typeface="맑은 고딕"/>
              </a:rPr>
              <a:t>, </a:t>
            </a:r>
            <a:r>
              <a:rPr lang="ko-KR" altLang="en-US" sz="1000" kern="0">
                <a:latin typeface="맑은 고딕"/>
                <a:ea typeface="맑은 고딕"/>
              </a:rPr>
              <a:t>위치</a:t>
            </a:r>
            <a:r>
              <a:rPr lang="en-US" altLang="ko-KR" sz="1000" kern="0">
                <a:latin typeface="맑은 고딕"/>
                <a:ea typeface="맑은 고딕"/>
              </a:rPr>
              <a:t>, </a:t>
            </a:r>
            <a:r>
              <a:rPr lang="ko-KR" altLang="en-US" sz="1000" kern="0">
                <a:latin typeface="맑은 고딕"/>
                <a:ea typeface="맑은 고딕"/>
              </a:rPr>
              <a:t>거리</a:t>
            </a:r>
            <a:r>
              <a:rPr lang="en-US" altLang="ko-KR" sz="1000" kern="0">
                <a:latin typeface="맑은 고딕"/>
                <a:ea typeface="맑은 고딕"/>
              </a:rPr>
              <a:t>)</a:t>
            </a:r>
            <a:endParaRPr kumimoji="0" lang="en-US" altLang="ko-KR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3" name="AutoShape 46"/>
          <p:cNvSpPr>
            <a:spLocks noChangeArrowheads="1"/>
          </p:cNvSpPr>
          <p:nvPr/>
        </p:nvSpPr>
        <p:spPr>
          <a:xfrm>
            <a:off x="8933135" y="2848237"/>
            <a:ext cx="2040153" cy="658019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chemeClr val="accent4">
                <a:lumMod val="50000"/>
              </a:schemeClr>
            </a:solidFill>
            <a:round/>
          </a:ln>
        </p:spPr>
        <p:txBody>
          <a:bodyPr lIns="36000" tIns="36000" rIns="36000" bIns="36000" anchor="ctr"/>
          <a:lstStyle/>
          <a:p>
            <a:pPr lvl="0" algn="ctr" latinLnBrk="0">
              <a:defRPr/>
            </a:pPr>
            <a:r>
              <a:rPr lang="ko-KR" altLang="en-US" sz="1000" kern="0">
                <a:latin typeface="맑은 고딕"/>
                <a:ea typeface="맑은 고딕"/>
              </a:rPr>
              <a:t>실시간 센서 정보</a:t>
            </a:r>
            <a:r>
              <a:rPr lang="en-US" altLang="ko-KR" sz="1000" kern="0">
                <a:latin typeface="맑은 고딕"/>
                <a:ea typeface="맑은 고딕"/>
              </a:rPr>
              <a:t> (</a:t>
            </a:r>
            <a:r>
              <a:rPr lang="ko-KR" altLang="en-US" sz="1000" kern="0">
                <a:latin typeface="맑은 고딕"/>
                <a:ea typeface="맑은 고딕"/>
              </a:rPr>
              <a:t>센서 컨디션</a:t>
            </a:r>
            <a:r>
              <a:rPr lang="en-US" altLang="ko-KR" sz="1000" kern="0">
                <a:latin typeface="맑은 고딕"/>
                <a:ea typeface="맑은 고딕"/>
              </a:rPr>
              <a:t>,</a:t>
            </a:r>
            <a:r>
              <a:rPr lang="ko-KR" altLang="en-US" sz="1000" kern="0">
                <a:latin typeface="맑은 고딕"/>
                <a:ea typeface="맑은 고딕"/>
              </a:rPr>
              <a:t> 레이저</a:t>
            </a:r>
            <a:r>
              <a:rPr lang="en-US" altLang="ko-KR" sz="1000" kern="0">
                <a:latin typeface="맑은 고딕"/>
                <a:ea typeface="맑은 고딕"/>
              </a:rPr>
              <a:t>, </a:t>
            </a:r>
            <a:r>
              <a:rPr lang="ko-KR" altLang="en-US" sz="1000" kern="0">
                <a:latin typeface="맑은 고딕"/>
                <a:ea typeface="맑은 고딕"/>
              </a:rPr>
              <a:t>초음파</a:t>
            </a:r>
            <a:r>
              <a:rPr lang="en-US" altLang="ko-KR" sz="1000" kern="0">
                <a:latin typeface="맑은 고딕"/>
                <a:ea typeface="맑은 고딕"/>
              </a:rPr>
              <a:t>, </a:t>
            </a:r>
            <a:r>
              <a:rPr lang="ko-KR" altLang="en-US" sz="1000" kern="0">
                <a:latin typeface="맑은 고딕"/>
                <a:ea typeface="맑은 고딕"/>
              </a:rPr>
              <a:t>유량</a:t>
            </a:r>
            <a:r>
              <a:rPr lang="en-US" altLang="ko-KR" sz="1000" kern="0">
                <a:latin typeface="맑은 고딕"/>
                <a:ea typeface="맑은 고딕"/>
              </a:rPr>
              <a:t>, </a:t>
            </a:r>
            <a:r>
              <a:rPr lang="ko-KR" altLang="en-US" sz="1000" kern="0">
                <a:latin typeface="맑은 고딕"/>
                <a:ea typeface="맑은 고딕"/>
              </a:rPr>
              <a:t>풍향센서 값</a:t>
            </a:r>
            <a:r>
              <a:rPr lang="en-US" altLang="ko-KR" sz="1000" kern="0">
                <a:latin typeface="맑은 고딕"/>
                <a:ea typeface="맑은 고딕"/>
              </a:rPr>
              <a:t>)</a:t>
            </a:r>
            <a:r>
              <a:rPr lang="ko-KR" altLang="en-US" sz="1000" kern="0">
                <a:latin typeface="맑은 고딕"/>
                <a:ea typeface="맑은 고딕"/>
              </a:rPr>
              <a:t> </a:t>
            </a:r>
            <a:endParaRPr kumimoji="0" lang="en-US" altLang="ko-KR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4" name="AutoShape 46"/>
          <p:cNvSpPr>
            <a:spLocks noChangeArrowheads="1"/>
          </p:cNvSpPr>
          <p:nvPr/>
        </p:nvSpPr>
        <p:spPr>
          <a:xfrm>
            <a:off x="8933135" y="4165799"/>
            <a:ext cx="2040153" cy="658019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chemeClr val="accent4">
                <a:lumMod val="50000"/>
              </a:schemeClr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이벤트</a:t>
            </a:r>
            <a:r>
              <a:rPr lang="en-US" altLang="ko-KR" sz="1000" kern="0">
                <a:latin typeface="맑은 고딕"/>
                <a:ea typeface="맑은 고딕"/>
              </a:rPr>
              <a:t>(</a:t>
            </a:r>
            <a:r>
              <a:rPr lang="ko-KR" altLang="en-US" sz="1000" kern="0">
                <a:latin typeface="맑은 고딕"/>
                <a:ea typeface="맑은 고딕"/>
              </a:rPr>
              <a:t>날짜 별</a:t>
            </a:r>
            <a:r>
              <a:rPr lang="en-US" altLang="ko-KR" sz="1000" kern="0">
                <a:latin typeface="맑은 고딕"/>
                <a:ea typeface="맑은 고딕"/>
              </a:rPr>
              <a:t>, </a:t>
            </a:r>
            <a:r>
              <a:rPr lang="ko-KR" altLang="en-US" sz="1000" kern="0">
                <a:latin typeface="맑은 고딕"/>
                <a:ea typeface="맑은 고딕"/>
              </a:rPr>
              <a:t>시간 별로 정리된 이슈 데이터</a:t>
            </a:r>
            <a:r>
              <a:rPr lang="en-US" altLang="ko-KR" sz="1000" kern="0">
                <a:latin typeface="맑은 고딕"/>
                <a:ea typeface="맑은 고딕"/>
              </a:rPr>
              <a:t>)</a:t>
            </a:r>
            <a:endParaRPr kumimoji="0" lang="en-US" altLang="ko-KR" sz="1000" b="0" i="0" u="none" strike="noStrike" kern="0" cap="none" spc="0" normalizeH="0" baseline="0"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125" name="직선 연결선 124"/>
          <p:cNvCxnSpPr>
            <a:stCxn id="124" idx="2"/>
          </p:cNvCxnSpPr>
          <p:nvPr/>
        </p:nvCxnSpPr>
        <p:spPr>
          <a:xfrm flipH="1">
            <a:off x="8523320" y="4494809"/>
            <a:ext cx="40981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stCxn id="122" idx="2"/>
            <a:endCxn id="103" idx="3"/>
          </p:cNvCxnSpPr>
          <p:nvPr/>
        </p:nvCxnSpPr>
        <p:spPr>
          <a:xfrm flipH="1">
            <a:off x="8540584" y="2056190"/>
            <a:ext cx="392548" cy="29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123" idx="2"/>
            <a:endCxn id="111" idx="3"/>
          </p:cNvCxnSpPr>
          <p:nvPr/>
        </p:nvCxnSpPr>
        <p:spPr>
          <a:xfrm flipH="1">
            <a:off x="8540584" y="3177247"/>
            <a:ext cx="39255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58374" y="6025259"/>
            <a:ext cx="729069" cy="365125"/>
          </a:xfrm>
        </p:spPr>
        <p:txBody>
          <a:bodyPr/>
          <a:lstStyle/>
          <a:p>
            <a:pPr lvl="0">
              <a:defRPr/>
            </a:pPr>
            <a:fld id="{98C37ADA-FE03-4EF7-8F15-3521BBE76F4D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527408" y="422031"/>
            <a:ext cx="3916457" cy="1073011"/>
            <a:chOff x="6527408" y="422031"/>
            <a:chExt cx="3916457" cy="1073011"/>
          </a:xfrm>
        </p:grpSpPr>
        <p:sp>
          <p:nvSpPr>
            <p:cNvPr id="5" name="TextBox 4"/>
            <p:cNvSpPr txBox="1"/>
            <p:nvPr/>
          </p:nvSpPr>
          <p:spPr>
            <a:xfrm>
              <a:off x="6527407" y="422031"/>
              <a:ext cx="3784358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알고리즘 명세서</a:t>
              </a:r>
              <a:endPara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6" name="Footer Placeholder 2"/>
            <p:cNvSpPr txBox="1"/>
            <p:nvPr/>
          </p:nvSpPr>
          <p:spPr>
            <a:xfrm>
              <a:off x="6527408" y="1129917"/>
              <a:ext cx="3033692" cy="36512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1400">
                  <a:solidFill>
                    <a:schemeClr val="accent2"/>
                  </a:solidFill>
                </a:rPr>
                <a:t>선박 자동운항</a:t>
              </a:r>
              <a:endParaRPr lang="en-US" sz="1400">
                <a:solidFill>
                  <a:schemeClr val="accent2"/>
                </a:solidFill>
              </a:endParaRPr>
            </a:p>
          </p:txBody>
        </p:sp>
      </p:grpSp>
      <p:sp>
        <p:nvSpPr>
          <p:cNvPr id="9" name="Oval 8"/>
          <p:cNvSpPr/>
          <p:nvPr/>
        </p:nvSpPr>
        <p:spPr>
          <a:xfrm>
            <a:off x="6677675" y="4254130"/>
            <a:ext cx="567771" cy="5677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52640" y="2926669"/>
            <a:ext cx="567771" cy="5677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77675" y="5632948"/>
            <a:ext cx="567771" cy="5677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350765" y="2863500"/>
            <a:ext cx="3690994" cy="782857"/>
            <a:chOff x="7634067" y="2174386"/>
            <a:chExt cx="3690994" cy="782857"/>
          </a:xfrm>
        </p:grpSpPr>
        <p:sp>
          <p:nvSpPr>
            <p:cNvPr id="16" name="Rectangle 15"/>
            <p:cNvSpPr/>
            <p:nvPr/>
          </p:nvSpPr>
          <p:spPr>
            <a:xfrm>
              <a:off x="7634067" y="2495578"/>
              <a:ext cx="3690994" cy="451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선박이 지정된 경로를 따라가는지 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GPS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 통해 체크하고 지정된 경로 이탈 시 값을 수정 </a:t>
              </a:r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35884" y="2174386"/>
              <a:ext cx="67318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75801" y="4204315"/>
            <a:ext cx="3690994" cy="967523"/>
            <a:chOff x="7634067" y="2174386"/>
            <a:chExt cx="3690994" cy="967523"/>
          </a:xfrm>
        </p:grpSpPr>
        <p:sp>
          <p:nvSpPr>
            <p:cNvPr id="20" name="Rectangle 19"/>
            <p:cNvSpPr/>
            <p:nvPr/>
          </p:nvSpPr>
          <p:spPr>
            <a:xfrm>
              <a:off x="7634067" y="2495578"/>
              <a:ext cx="36909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초음파 센서를 이용하여 배 앞에 장애물의 존재를 탐지하여 장애물이 있으면 장애물을 피하는 최적의 경로를 계산</a:t>
              </a:r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35884" y="2174386"/>
              <a:ext cx="136850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초음파 센서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75801" y="5596599"/>
            <a:ext cx="3690994" cy="967523"/>
            <a:chOff x="7634067" y="2174386"/>
            <a:chExt cx="3690994" cy="967523"/>
          </a:xfrm>
        </p:grpSpPr>
        <p:sp>
          <p:nvSpPr>
            <p:cNvPr id="23" name="Rectangle 22"/>
            <p:cNvSpPr/>
            <p:nvPr/>
          </p:nvSpPr>
          <p:spPr>
            <a:xfrm>
              <a:off x="7634067" y="2495578"/>
              <a:ext cx="36909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유량센서를 통해 파량을 측정하며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파도가 임계 값을 넘을 경우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해당 값이 배의 경로에 주는 영향을 고려하여 경로를 수정 </a:t>
              </a: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35884" y="2174386"/>
              <a:ext cx="1073232" cy="3584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유량센서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0" y="-22946"/>
            <a:ext cx="6096000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사각형: 둥근 모서리 3"/>
          <p:cNvSpPr/>
          <p:nvPr/>
        </p:nvSpPr>
        <p:spPr>
          <a:xfrm>
            <a:off x="877595" y="434407"/>
            <a:ext cx="1678328" cy="56181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Ship moves</a:t>
            </a:r>
            <a:endParaRPr lang="ko-KR" altLang="en-US" sz="1200"/>
          </a:p>
        </p:txBody>
      </p:sp>
      <p:sp>
        <p:nvSpPr>
          <p:cNvPr id="28" name="순서도: 판단 27"/>
          <p:cNvSpPr/>
          <p:nvPr/>
        </p:nvSpPr>
        <p:spPr>
          <a:xfrm>
            <a:off x="675040" y="2930373"/>
            <a:ext cx="2083443" cy="951363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Detect obstacle?</a:t>
            </a:r>
            <a:endParaRPr lang="ko-KR" altLang="en-US" sz="1200"/>
          </a:p>
        </p:txBody>
      </p:sp>
      <p:sp>
        <p:nvSpPr>
          <p:cNvPr id="29" name="순서도: 판단 28"/>
          <p:cNvSpPr/>
          <p:nvPr/>
        </p:nvSpPr>
        <p:spPr>
          <a:xfrm>
            <a:off x="675048" y="1477681"/>
            <a:ext cx="2083433" cy="951363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cxnSp>
        <p:nvCxnSpPr>
          <p:cNvPr id="31" name="직선 화살표 연결선 30"/>
          <p:cNvCxnSpPr>
            <a:endCxn id="28" idx="0"/>
          </p:cNvCxnSpPr>
          <p:nvPr/>
        </p:nvCxnSpPr>
        <p:spPr>
          <a:xfrm>
            <a:off x="1716761" y="2432792"/>
            <a:ext cx="1" cy="49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73119" y="2521780"/>
            <a:ext cx="431969" cy="543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No</a:t>
            </a:r>
          </a:p>
          <a:p>
            <a:pPr lvl="0">
              <a:defRPr/>
            </a:pP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1716760" y="3866190"/>
            <a:ext cx="1" cy="49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718120" y="986206"/>
            <a:ext cx="1" cy="49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361983" y="3943721"/>
            <a:ext cx="431969" cy="540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No</a:t>
            </a:r>
          </a:p>
          <a:p>
            <a:pPr lvl="0">
              <a:defRPr/>
            </a:pP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716759" y="5330680"/>
            <a:ext cx="1" cy="49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/>
          <p:cNvSpPr/>
          <p:nvPr/>
        </p:nvSpPr>
        <p:spPr>
          <a:xfrm>
            <a:off x="877595" y="5844494"/>
            <a:ext cx="1678328" cy="789725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Use calculated value for modify ship`s motors speed for</a:t>
            </a:r>
          </a:p>
          <a:p>
            <a:pPr algn="ctr">
              <a:defRPr/>
            </a:pPr>
            <a:r>
              <a:rPr lang="en-US" altLang="ko-KR" sz="1200"/>
              <a:t>optimize route  </a:t>
            </a:r>
            <a:endParaRPr lang="ko-KR" altLang="en-US" sz="1200"/>
          </a:p>
        </p:txBody>
      </p:sp>
      <p:sp>
        <p:nvSpPr>
          <p:cNvPr id="38" name="TextBox 37"/>
          <p:cNvSpPr txBox="1"/>
          <p:nvPr/>
        </p:nvSpPr>
        <p:spPr>
          <a:xfrm>
            <a:off x="1373119" y="5388371"/>
            <a:ext cx="431969" cy="543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No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39" name="사각형: 둥근 모서리 38"/>
          <p:cNvSpPr/>
          <p:nvPr/>
        </p:nvSpPr>
        <p:spPr>
          <a:xfrm>
            <a:off x="3433521" y="1666928"/>
            <a:ext cx="1678328" cy="56181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Calculate value for optimize route  </a:t>
            </a:r>
            <a:endParaRPr lang="ko-KR" altLang="en-US" sz="1200"/>
          </a:p>
        </p:txBody>
      </p:sp>
      <p:sp>
        <p:nvSpPr>
          <p:cNvPr id="40" name="사각형: 둥근 모서리 39"/>
          <p:cNvSpPr/>
          <p:nvPr/>
        </p:nvSpPr>
        <p:spPr>
          <a:xfrm>
            <a:off x="3433521" y="3154311"/>
            <a:ext cx="1678328" cy="56181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Calculate value for optimize route  </a:t>
            </a:r>
            <a:endParaRPr lang="ko-KR" altLang="en-US" sz="1200"/>
          </a:p>
        </p:txBody>
      </p:sp>
      <p:sp>
        <p:nvSpPr>
          <p:cNvPr id="41" name="사각형: 둥근 모서리 40"/>
          <p:cNvSpPr/>
          <p:nvPr/>
        </p:nvSpPr>
        <p:spPr>
          <a:xfrm>
            <a:off x="3459732" y="4574089"/>
            <a:ext cx="1678328" cy="56181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Calculate value for optimize route </a:t>
            </a:r>
            <a:endParaRPr lang="ko-KR" altLang="en-US" sz="1200"/>
          </a:p>
        </p:txBody>
      </p:sp>
      <p:sp>
        <p:nvSpPr>
          <p:cNvPr id="45" name="TextBox 44"/>
          <p:cNvSpPr txBox="1"/>
          <p:nvPr/>
        </p:nvSpPr>
        <p:spPr>
          <a:xfrm>
            <a:off x="1032084" y="1694061"/>
            <a:ext cx="1382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rgbClr val="FFFFFF"/>
                </a:solidFill>
              </a:rPr>
              <a:t>The ship doesn't follow setting path?</a:t>
            </a:r>
          </a:p>
        </p:txBody>
      </p:sp>
      <p:cxnSp>
        <p:nvCxnSpPr>
          <p:cNvPr id="47" name="직선 화살표 연결선 46"/>
          <p:cNvCxnSpPr>
            <a:endCxn id="39" idx="1"/>
          </p:cNvCxnSpPr>
          <p:nvPr/>
        </p:nvCxnSpPr>
        <p:spPr>
          <a:xfrm flipV="1">
            <a:off x="2758482" y="1947837"/>
            <a:ext cx="675039" cy="9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2758482" y="3396780"/>
            <a:ext cx="675039" cy="9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2758481" y="4854997"/>
            <a:ext cx="675039" cy="9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847366" y="1961021"/>
            <a:ext cx="783916" cy="265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yes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7366" y="3396780"/>
            <a:ext cx="7839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yes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45485" y="4869262"/>
            <a:ext cx="7839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yes</a:t>
            </a:r>
            <a:endParaRPr lang="ko-KR" altLang="en-US" sz="1200">
              <a:solidFill>
                <a:schemeClr val="bg1"/>
              </a:solidFill>
            </a:endParaRPr>
          </a:p>
        </p:txBody>
      </p:sp>
      <p:cxnSp>
        <p:nvCxnSpPr>
          <p:cNvPr id="55" name="연결선: 꺾임 54"/>
          <p:cNvCxnSpPr/>
          <p:nvPr/>
        </p:nvCxnSpPr>
        <p:spPr>
          <a:xfrm rot="5400000">
            <a:off x="2815750" y="1218085"/>
            <a:ext cx="446274" cy="246759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/>
          <p:cNvCxnSpPr/>
          <p:nvPr/>
        </p:nvCxnSpPr>
        <p:spPr>
          <a:xfrm rot="5400000">
            <a:off x="2828423" y="2713400"/>
            <a:ext cx="446274" cy="246759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/>
          <p:cNvCxnSpPr/>
          <p:nvPr/>
        </p:nvCxnSpPr>
        <p:spPr>
          <a:xfrm rot="5400000">
            <a:off x="2841960" y="4139663"/>
            <a:ext cx="446274" cy="246759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판단 63"/>
          <p:cNvSpPr/>
          <p:nvPr/>
        </p:nvSpPr>
        <p:spPr>
          <a:xfrm>
            <a:off x="675040" y="4351401"/>
            <a:ext cx="2083443" cy="951363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Wave is over value  of threshold</a:t>
            </a:r>
            <a:r>
              <a:rPr lang="en-US" altLang="ko-KR" sz="1400"/>
              <a:t>?</a:t>
            </a:r>
            <a:endParaRPr lang="ko-KR" altLang="en-US" sz="1400"/>
          </a:p>
        </p:txBody>
      </p:sp>
      <p:pic>
        <p:nvPicPr>
          <p:cNvPr id="66" name="그래픽 65" descr="위성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20102" y="2982021"/>
            <a:ext cx="457066" cy="457066"/>
          </a:xfrm>
          <a:prstGeom prst="rect">
            <a:avLst/>
          </a:prstGeom>
        </p:spPr>
      </p:pic>
      <p:pic>
        <p:nvPicPr>
          <p:cNvPr id="68" name="그래픽 67" descr="물결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89785" y="5583347"/>
            <a:ext cx="567772" cy="567772"/>
          </a:xfrm>
          <a:prstGeom prst="rect">
            <a:avLst/>
          </a:prstGeom>
        </p:spPr>
      </p:pic>
      <p:pic>
        <p:nvPicPr>
          <p:cNvPr id="70" name="그래픽 69" descr="무선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02711" y="4309415"/>
            <a:ext cx="457200" cy="457200"/>
          </a:xfrm>
          <a:prstGeom prst="rect">
            <a:avLst/>
          </a:prstGeom>
        </p:spPr>
      </p:pic>
      <p:sp>
        <p:nvSpPr>
          <p:cNvPr id="71" name="Oval 6"/>
          <p:cNvSpPr/>
          <p:nvPr/>
        </p:nvSpPr>
        <p:spPr>
          <a:xfrm>
            <a:off x="6609397" y="1641583"/>
            <a:ext cx="567771" cy="5677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2" name="Group 17"/>
          <p:cNvGrpSpPr/>
          <p:nvPr/>
        </p:nvGrpSpPr>
        <p:grpSpPr>
          <a:xfrm>
            <a:off x="7350765" y="1696169"/>
            <a:ext cx="3690994" cy="598191"/>
            <a:chOff x="7634067" y="2174386"/>
            <a:chExt cx="3690994" cy="598191"/>
          </a:xfrm>
        </p:grpSpPr>
        <p:sp>
          <p:nvSpPr>
            <p:cNvPr id="73" name="Rectangle 15"/>
            <p:cNvSpPr/>
            <p:nvPr/>
          </p:nvSpPr>
          <p:spPr>
            <a:xfrm>
              <a:off x="7634067" y="2495578"/>
              <a:ext cx="3690994" cy="266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선박이 미리 지정된 경로에 따라 움직임</a:t>
              </a: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635884" y="2174386"/>
              <a:ext cx="635083" cy="359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선박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6" name="그래픽 75" descr="예인선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55152" y="1666928"/>
            <a:ext cx="479723" cy="479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8C37ADA-FE03-4EF7-8F15-3521BBE76F4D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527408" y="422031"/>
            <a:ext cx="3916457" cy="1073011"/>
            <a:chOff x="6527408" y="422031"/>
            <a:chExt cx="3916457" cy="1073011"/>
          </a:xfrm>
        </p:grpSpPr>
        <p:sp>
          <p:nvSpPr>
            <p:cNvPr id="5" name="TextBox 4"/>
            <p:cNvSpPr txBox="1"/>
            <p:nvPr/>
          </p:nvSpPr>
          <p:spPr>
            <a:xfrm>
              <a:off x="6527407" y="422031"/>
              <a:ext cx="3784358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알고리즘 명세서</a:t>
              </a:r>
              <a:endPara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6" name="Footer Placeholder 2"/>
            <p:cNvSpPr txBox="1"/>
            <p:nvPr/>
          </p:nvSpPr>
          <p:spPr>
            <a:xfrm>
              <a:off x="6527408" y="1129917"/>
              <a:ext cx="3033692" cy="36512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1400">
                  <a:solidFill>
                    <a:schemeClr val="accent2"/>
                  </a:solidFill>
                </a:rPr>
                <a:t>선박 자동접안</a:t>
              </a:r>
              <a:endParaRPr lang="en-US" sz="1400">
                <a:solidFill>
                  <a:schemeClr val="accent2"/>
                </a:solidFill>
              </a:endParaRPr>
            </a:p>
          </p:txBody>
        </p:sp>
      </p:grpSp>
      <p:sp>
        <p:nvSpPr>
          <p:cNvPr id="9" name="Oval 8"/>
          <p:cNvSpPr/>
          <p:nvPr/>
        </p:nvSpPr>
        <p:spPr>
          <a:xfrm>
            <a:off x="6681914" y="5444198"/>
            <a:ext cx="558807" cy="5677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52640" y="2926669"/>
            <a:ext cx="567771" cy="5677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64749" y="4268630"/>
            <a:ext cx="567771" cy="5677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350765" y="2863500"/>
            <a:ext cx="3690994" cy="782857"/>
            <a:chOff x="7634067" y="2174386"/>
            <a:chExt cx="3690994" cy="782857"/>
          </a:xfrm>
        </p:grpSpPr>
        <p:sp>
          <p:nvSpPr>
            <p:cNvPr id="16" name="Rectangle 15"/>
            <p:cNvSpPr/>
            <p:nvPr/>
          </p:nvSpPr>
          <p:spPr>
            <a:xfrm>
              <a:off x="7634067" y="2495578"/>
              <a:ext cx="3690994" cy="451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레이저를 통해 배와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항구사이의 수평여부를 판단하여 배의 각도를 수정</a:t>
              </a:r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35884" y="2174386"/>
              <a:ext cx="85415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레이저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62875" y="5440784"/>
            <a:ext cx="3690994" cy="967523"/>
            <a:chOff x="7634067" y="2174386"/>
            <a:chExt cx="3690994" cy="967523"/>
          </a:xfrm>
        </p:grpSpPr>
        <p:sp>
          <p:nvSpPr>
            <p:cNvPr id="20" name="Rectangle 19"/>
            <p:cNvSpPr/>
            <p:nvPr/>
          </p:nvSpPr>
          <p:spPr>
            <a:xfrm>
              <a:off x="7634067" y="2495578"/>
              <a:ext cx="3690994" cy="635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초음파 센서를 이용하여 배와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항구 사이의 거리를 파악 하여 가까워 짐에 따른 알람을 울리고 속도를 줄임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35884" y="2174386"/>
              <a:ext cx="136445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초음파 센서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62875" y="4232281"/>
            <a:ext cx="3690994" cy="782857"/>
            <a:chOff x="7634067" y="2174386"/>
            <a:chExt cx="3690994" cy="782857"/>
          </a:xfrm>
        </p:grpSpPr>
        <p:sp>
          <p:nvSpPr>
            <p:cNvPr id="23" name="Rectangle 22"/>
            <p:cNvSpPr/>
            <p:nvPr/>
          </p:nvSpPr>
          <p:spPr>
            <a:xfrm>
              <a:off x="7634067" y="2495578"/>
              <a:ext cx="3690994" cy="445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유량센서를 통해 파량을 측정하며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파도가 임계 값을 넘을 경우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해당 값이 배의 접안에 주는 영향을 게산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35884" y="2174386"/>
              <a:ext cx="107064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유량센서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0" y="-22946"/>
            <a:ext cx="6096000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사각형: 둥근 모서리 3"/>
          <p:cNvSpPr/>
          <p:nvPr/>
        </p:nvSpPr>
        <p:spPr>
          <a:xfrm>
            <a:off x="877595" y="434407"/>
            <a:ext cx="1678328" cy="56181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Ship docking</a:t>
            </a:r>
            <a:endParaRPr lang="ko-KR" altLang="en-US" sz="1200"/>
          </a:p>
        </p:txBody>
      </p:sp>
      <p:sp>
        <p:nvSpPr>
          <p:cNvPr id="28" name="순서도: 판단 27"/>
          <p:cNvSpPr/>
          <p:nvPr/>
        </p:nvSpPr>
        <p:spPr>
          <a:xfrm>
            <a:off x="675040" y="2930373"/>
            <a:ext cx="2083443" cy="951363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200"/>
          </a:p>
          <a:p>
            <a:pPr algn="ctr">
              <a:defRPr/>
            </a:pPr>
            <a:r>
              <a:rPr lang="en-US" altLang="ko-KR" sz="1200"/>
              <a:t>Wave is </a:t>
            </a:r>
          </a:p>
          <a:p>
            <a:pPr algn="ctr">
              <a:defRPr/>
            </a:pPr>
            <a:r>
              <a:rPr lang="en-US" altLang="ko-KR" sz="1200"/>
              <a:t>over value  of threshold</a:t>
            </a:r>
            <a:r>
              <a:rPr lang="en-US" altLang="ko-KR" sz="1400"/>
              <a:t>?</a:t>
            </a:r>
          </a:p>
          <a:p>
            <a:pPr algn="ctr">
              <a:defRPr/>
            </a:pPr>
            <a:endParaRPr lang="ko-KR" altLang="en-US" sz="1200"/>
          </a:p>
        </p:txBody>
      </p:sp>
      <p:sp>
        <p:nvSpPr>
          <p:cNvPr id="29" name="순서도: 판단 28"/>
          <p:cNvSpPr/>
          <p:nvPr/>
        </p:nvSpPr>
        <p:spPr>
          <a:xfrm>
            <a:off x="675048" y="1477681"/>
            <a:ext cx="2083433" cy="951363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cxnSp>
        <p:nvCxnSpPr>
          <p:cNvPr id="31" name="직선 화살표 연결선 30"/>
          <p:cNvCxnSpPr>
            <a:endCxn id="28" idx="0"/>
          </p:cNvCxnSpPr>
          <p:nvPr/>
        </p:nvCxnSpPr>
        <p:spPr>
          <a:xfrm>
            <a:off x="1716761" y="2432792"/>
            <a:ext cx="1" cy="49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73119" y="2521780"/>
            <a:ext cx="431969" cy="543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yes</a:t>
            </a:r>
          </a:p>
          <a:p>
            <a:pPr lvl="0">
              <a:defRPr/>
            </a:pP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1716760" y="3866190"/>
            <a:ext cx="1" cy="49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718120" y="986206"/>
            <a:ext cx="1" cy="49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361983" y="3943721"/>
            <a:ext cx="431969" cy="540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No</a:t>
            </a:r>
          </a:p>
          <a:p>
            <a:pPr lvl="0">
              <a:defRPr/>
            </a:pP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716759" y="5330680"/>
            <a:ext cx="1" cy="49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/>
          <p:cNvSpPr/>
          <p:nvPr/>
        </p:nvSpPr>
        <p:spPr>
          <a:xfrm>
            <a:off x="877594" y="5828261"/>
            <a:ext cx="1879979" cy="924593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Use calculated value for modify ship`s motors speed for control speed and angle of ship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73119" y="5388371"/>
            <a:ext cx="431969" cy="543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No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39" name="사각형: 둥근 모서리 38"/>
          <p:cNvSpPr/>
          <p:nvPr/>
        </p:nvSpPr>
        <p:spPr>
          <a:xfrm>
            <a:off x="3433521" y="1666928"/>
            <a:ext cx="1678328" cy="56181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Calculate value for Leveling ships and ports</a:t>
            </a:r>
            <a:endParaRPr lang="ko-KR" altLang="en-US" sz="1200"/>
          </a:p>
        </p:txBody>
      </p:sp>
      <p:sp>
        <p:nvSpPr>
          <p:cNvPr id="40" name="사각형: 둥근 모서리 39"/>
          <p:cNvSpPr/>
          <p:nvPr/>
        </p:nvSpPr>
        <p:spPr>
          <a:xfrm>
            <a:off x="3433521" y="3154311"/>
            <a:ext cx="1678328" cy="56181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Calculate value for optimize docking  </a:t>
            </a:r>
            <a:endParaRPr lang="ko-KR" altLang="en-US" sz="1200"/>
          </a:p>
        </p:txBody>
      </p:sp>
      <p:sp>
        <p:nvSpPr>
          <p:cNvPr id="41" name="사각형: 둥근 모서리 40"/>
          <p:cNvSpPr/>
          <p:nvPr/>
        </p:nvSpPr>
        <p:spPr>
          <a:xfrm>
            <a:off x="3459732" y="4574089"/>
            <a:ext cx="1678328" cy="56181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Calculate value for alarm and slow down </a:t>
            </a:r>
            <a:endParaRPr lang="ko-KR" altLang="en-US" sz="1200"/>
          </a:p>
        </p:txBody>
      </p:sp>
      <p:sp>
        <p:nvSpPr>
          <p:cNvPr id="45" name="TextBox 44"/>
          <p:cNvSpPr txBox="1"/>
          <p:nvPr/>
        </p:nvSpPr>
        <p:spPr>
          <a:xfrm>
            <a:off x="675040" y="1511202"/>
            <a:ext cx="2083428" cy="820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rgbClr val="FFFFFF"/>
                </a:solidFill>
              </a:rPr>
              <a:t>Both</a:t>
            </a:r>
            <a:r>
              <a:rPr lang="ko-KR" altLang="en-US" sz="1200">
                <a:solidFill>
                  <a:srgbClr val="FFFFFF"/>
                </a:solidFill>
              </a:rPr>
              <a:t> </a:t>
            </a:r>
            <a:r>
              <a:rPr lang="en-US" altLang="ko-KR" sz="1200">
                <a:solidFill>
                  <a:srgbClr val="FFFFFF"/>
                </a:solidFill>
              </a:rPr>
              <a:t>laser</a:t>
            </a:r>
          </a:p>
          <a:p>
            <a:pPr lvl="0" algn="ctr">
              <a:defRPr/>
            </a:pPr>
            <a:r>
              <a:rPr lang="en-US" altLang="ko-KR" sz="1200">
                <a:solidFill>
                  <a:srgbClr val="FFFFFF"/>
                </a:solidFill>
              </a:rPr>
              <a:t> are arrived at </a:t>
            </a:r>
          </a:p>
          <a:p>
            <a:pPr lvl="0" algn="ctr">
              <a:defRPr/>
            </a:pPr>
            <a:r>
              <a:rPr lang="en-US" altLang="ko-KR" sz="1200">
                <a:solidFill>
                  <a:srgbClr val="FFFFFF"/>
                </a:solidFill>
              </a:rPr>
              <a:t>Illuminance sensor </a:t>
            </a:r>
          </a:p>
          <a:p>
            <a:pPr lvl="0" algn="ctr">
              <a:defRPr/>
            </a:pPr>
            <a:r>
              <a:rPr lang="en-US" altLang="ko-KR" sz="1200">
                <a:solidFill>
                  <a:srgbClr val="FFFFFF"/>
                </a:solidFill>
              </a:rPr>
              <a:t>at same time?</a:t>
            </a:r>
          </a:p>
        </p:txBody>
      </p:sp>
      <p:cxnSp>
        <p:nvCxnSpPr>
          <p:cNvPr id="47" name="직선 화살표 연결선 46"/>
          <p:cNvCxnSpPr>
            <a:endCxn id="39" idx="1"/>
          </p:cNvCxnSpPr>
          <p:nvPr/>
        </p:nvCxnSpPr>
        <p:spPr>
          <a:xfrm flipV="1">
            <a:off x="2758482" y="1947837"/>
            <a:ext cx="675039" cy="9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2758482" y="3396780"/>
            <a:ext cx="675039" cy="9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2758481" y="4854997"/>
            <a:ext cx="675039" cy="9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847366" y="1961021"/>
            <a:ext cx="783916" cy="265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no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7366" y="3396780"/>
            <a:ext cx="7839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yes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45485" y="4869262"/>
            <a:ext cx="7839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yes</a:t>
            </a:r>
            <a:endParaRPr lang="ko-KR" altLang="en-US" sz="1200">
              <a:solidFill>
                <a:schemeClr val="bg1"/>
              </a:solidFill>
            </a:endParaRPr>
          </a:p>
        </p:txBody>
      </p:sp>
      <p:cxnSp>
        <p:nvCxnSpPr>
          <p:cNvPr id="55" name="연결선: 꺾임 54"/>
          <p:cNvCxnSpPr/>
          <p:nvPr/>
        </p:nvCxnSpPr>
        <p:spPr>
          <a:xfrm rot="5400000">
            <a:off x="2815750" y="1218085"/>
            <a:ext cx="446274" cy="246759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/>
          <p:cNvCxnSpPr/>
          <p:nvPr/>
        </p:nvCxnSpPr>
        <p:spPr>
          <a:xfrm rot="5400000">
            <a:off x="2828423" y="2713400"/>
            <a:ext cx="446274" cy="246759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/>
          <p:cNvCxnSpPr/>
          <p:nvPr/>
        </p:nvCxnSpPr>
        <p:spPr>
          <a:xfrm rot="5400000">
            <a:off x="2841960" y="4139663"/>
            <a:ext cx="446274" cy="246759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판단 63"/>
          <p:cNvSpPr/>
          <p:nvPr/>
        </p:nvSpPr>
        <p:spPr>
          <a:xfrm>
            <a:off x="675040" y="4351401"/>
            <a:ext cx="2083443" cy="951363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Dock is close to ship?</a:t>
            </a:r>
            <a:endParaRPr lang="ko-KR" altLang="en-US" sz="1400"/>
          </a:p>
        </p:txBody>
      </p:sp>
      <p:pic>
        <p:nvPicPr>
          <p:cNvPr id="68" name="그래픽 67" descr="물결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76859" y="4219029"/>
            <a:ext cx="567772" cy="567772"/>
          </a:xfrm>
          <a:prstGeom prst="rect">
            <a:avLst/>
          </a:prstGeom>
        </p:spPr>
      </p:pic>
      <p:pic>
        <p:nvPicPr>
          <p:cNvPr id="70" name="그래픽 69" descr="무선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06950" y="5499483"/>
            <a:ext cx="513982" cy="457200"/>
          </a:xfrm>
          <a:prstGeom prst="rect">
            <a:avLst/>
          </a:prstGeom>
        </p:spPr>
      </p:pic>
      <p:sp>
        <p:nvSpPr>
          <p:cNvPr id="71" name="Oval 6"/>
          <p:cNvSpPr/>
          <p:nvPr/>
        </p:nvSpPr>
        <p:spPr>
          <a:xfrm>
            <a:off x="6609397" y="1641583"/>
            <a:ext cx="567771" cy="5677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2" name="Group 17"/>
          <p:cNvGrpSpPr/>
          <p:nvPr/>
        </p:nvGrpSpPr>
        <p:grpSpPr>
          <a:xfrm>
            <a:off x="7350765" y="1696169"/>
            <a:ext cx="3690994" cy="598191"/>
            <a:chOff x="7634067" y="2174386"/>
            <a:chExt cx="3690994" cy="598191"/>
          </a:xfrm>
        </p:grpSpPr>
        <p:sp>
          <p:nvSpPr>
            <p:cNvPr id="73" name="Rectangle 15"/>
            <p:cNvSpPr/>
            <p:nvPr/>
          </p:nvSpPr>
          <p:spPr>
            <a:xfrm>
              <a:off x="7634067" y="2495578"/>
              <a:ext cx="3690994" cy="266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부두 근처에서 접안을 시작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635884" y="2174386"/>
              <a:ext cx="635083" cy="359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선박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6" name="그래픽 75" descr="예인선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55152" y="1666928"/>
            <a:ext cx="479723" cy="479723"/>
          </a:xfrm>
          <a:prstGeom prst="rect">
            <a:avLst/>
          </a:prstGeom>
        </p:spPr>
      </p:pic>
      <p:pic>
        <p:nvPicPr>
          <p:cNvPr id="11" name="그래픽 10" descr="회중전등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0035" y="2981954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0"/>
          <p:cNvSpPr/>
          <p:nvPr/>
        </p:nvSpPr>
        <p:spPr>
          <a:xfrm>
            <a:off x="324091" y="1458411"/>
            <a:ext cx="11343190" cy="47718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28690" y="1594055"/>
            <a:ext cx="4935856" cy="43923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200"/>
          </a:p>
        </p:txBody>
      </p:sp>
      <p:sp>
        <p:nvSpPr>
          <p:cNvPr id="23" name="Rectangle 22"/>
          <p:cNvSpPr/>
          <p:nvPr/>
        </p:nvSpPr>
        <p:spPr>
          <a:xfrm>
            <a:off x="6269145" y="1591764"/>
            <a:ext cx="4935856" cy="43923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endParaRPr lang="en-US" altLang="ko-KR" sz="1600">
              <a:solidFill>
                <a:srgbClr val="FFFFFF"/>
              </a:solidFill>
              <a:latin typeface="Lat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알고리즘 상세 설명서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accent2"/>
                </a:solidFill>
              </a:rPr>
              <a:t>자율 주행과 자율 접안모드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8C37ADA-FE03-4EF7-8F15-3521BBE76F4D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758B-5B75-4F86-AC69-853C70715E8B}"/>
              </a:ext>
            </a:extLst>
          </p:cNvPr>
          <p:cNvSpPr txBox="1"/>
          <p:nvPr/>
        </p:nvSpPr>
        <p:spPr>
          <a:xfrm>
            <a:off x="986999" y="1794061"/>
            <a:ext cx="4706791" cy="29238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accent3">
                    <a:lumMod val="60000"/>
                    <a:lumOff val="40000"/>
                  </a:schemeClr>
                </a:solidFill>
              </a:rPr>
              <a:t>자율 주행 알고리즘</a:t>
            </a:r>
          </a:p>
          <a:p>
            <a:pPr algn="ctr">
              <a:defRPr/>
            </a:pPr>
            <a:endParaRPr lang="ko-KR" altLang="en-US" sz="120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상황을 설정하여 그에 맞는 항로를 맞춰 이동하는지 확인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,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선박이 항로를 벗어나는 경우를 방지하기 위해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GPS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를</a:t>
            </a:r>
            <a:endParaRPr lang="en-US" altLang="ko-KR" sz="120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사용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선박에 부착된 센서들을 통해 유량을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측정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,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전방의 물체를</a:t>
            </a:r>
            <a:endParaRPr lang="en-US" altLang="ko-KR" sz="120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감지한다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측정된 데이터를 종합하여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외부요소를 극복할 수 있는 </a:t>
            </a:r>
            <a:endParaRPr lang="en-US" altLang="ko-KR" sz="120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방향과 속도 값을 교정하여 선박의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경로이탈을 방지한다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또한 전방에 물체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타선박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암초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가 감지되면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물체와의 </a:t>
            </a:r>
            <a:endParaRPr lang="en-US" altLang="ko-KR" sz="120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거리 값을 계산해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선박의 움직임을 교정하도록 설계한다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항구에 일정 이상 가까워진 경우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접안 알고리즘으로 전환한다</a:t>
            </a:r>
            <a:r>
              <a:rPr lang="en-US" altLang="ko-KR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ko-KR" altLang="en-US" sz="12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120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ko-KR" altLang="en-US" sz="12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BF034-3C0A-4BF5-B9AD-80972B0C1111}"/>
              </a:ext>
            </a:extLst>
          </p:cNvPr>
          <p:cNvSpPr txBox="1"/>
          <p:nvPr/>
        </p:nvSpPr>
        <p:spPr>
          <a:xfrm>
            <a:off x="6427456" y="1794061"/>
            <a:ext cx="4677319" cy="27045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600">
                <a:solidFill>
                  <a:srgbClr val="FFFFFF"/>
                </a:solidFill>
                <a:latin typeface="Lato"/>
              </a:rPr>
              <a:t>자율 접안 알고리즘</a:t>
            </a:r>
          </a:p>
          <a:p>
            <a:pPr lvl="0" algn="ctr">
              <a:defRPr/>
            </a:pPr>
            <a:endParaRPr lang="ko-KR" altLang="en-US" sz="1200">
              <a:solidFill>
                <a:srgbClr val="FFFFFF"/>
              </a:solidFill>
              <a:latin typeface="Lato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FFFFFF"/>
                </a:solidFill>
              </a:rPr>
              <a:t>선박에 부착된 두개 이상의 레이저를 방출한 뒤</a:t>
            </a:r>
            <a:endParaRPr lang="en-US" altLang="ko-KR" sz="1200">
              <a:solidFill>
                <a:srgbClr val="FFFFFF"/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FFFFFF"/>
                </a:solidFill>
              </a:rPr>
              <a:t> </a:t>
            </a:r>
            <a:r>
              <a:rPr lang="en-US" altLang="ko-KR" sz="1200">
                <a:solidFill>
                  <a:srgbClr val="FFFFFF"/>
                </a:solidFill>
              </a:rPr>
              <a:t> </a:t>
            </a:r>
            <a:r>
              <a:rPr lang="ko-KR" altLang="en-US" sz="1200">
                <a:solidFill>
                  <a:srgbClr val="FFFFFF"/>
                </a:solidFill>
              </a:rPr>
              <a:t>이  레이저들이 항구에 부착된 조도센서가 인지하여</a:t>
            </a:r>
            <a:endParaRPr lang="en-US" altLang="ko-KR" sz="1200">
              <a:solidFill>
                <a:srgbClr val="FFFFFF"/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FFFFFF"/>
                </a:solidFill>
              </a:rPr>
              <a:t> 감지하여 항구와 수평이 되는 배의 접안각도를 정한다</a:t>
            </a:r>
            <a:r>
              <a:rPr lang="en-US" altLang="ko-KR" sz="1200">
                <a:solidFill>
                  <a:srgbClr val="FFFFFF"/>
                </a:solidFill>
              </a:rPr>
              <a:t>. 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FFFFFF"/>
                </a:solidFill>
              </a:rPr>
              <a:t>배의 속도는 초음파 센서와 레이저 센서를</a:t>
            </a:r>
            <a:r>
              <a:rPr lang="en-US" altLang="ko-KR" sz="1200">
                <a:solidFill>
                  <a:srgbClr val="FFFFFF"/>
                </a:solidFill>
              </a:rPr>
              <a:t> </a:t>
            </a:r>
            <a:r>
              <a:rPr lang="ko-KR" altLang="en-US" sz="1200">
                <a:solidFill>
                  <a:srgbClr val="FFFFFF"/>
                </a:solidFill>
              </a:rPr>
              <a:t>복합적으로 이용하여 항구와 가까워 짐에 따라 속도를 줄이며</a:t>
            </a:r>
            <a:r>
              <a:rPr lang="en-US" altLang="ko-KR" sz="1200">
                <a:solidFill>
                  <a:srgbClr val="FFFFFF"/>
                </a:solidFill>
              </a:rPr>
              <a:t> </a:t>
            </a:r>
            <a:r>
              <a:rPr lang="ko-KR" altLang="en-US" sz="1200">
                <a:solidFill>
                  <a:srgbClr val="FFFFFF"/>
                </a:solidFill>
              </a:rPr>
              <a:t>근접할 경우 부저를 통해  알린다</a:t>
            </a:r>
            <a:r>
              <a:rPr lang="en-US" altLang="ko-KR" sz="1200">
                <a:solidFill>
                  <a:srgbClr val="FFFFFF"/>
                </a:solidFill>
              </a:rPr>
              <a:t>.</a:t>
            </a:r>
            <a:r>
              <a:rPr lang="ko-KR" altLang="en-US" sz="1200">
                <a:solidFill>
                  <a:srgbClr val="FFFFFF"/>
                </a:solidFill>
              </a:rPr>
              <a:t> 실제 항만 환경에 착안하여 예인선과 모선을 따로 설계하였고</a:t>
            </a:r>
            <a:r>
              <a:rPr lang="en-US" altLang="ko-KR" sz="1200">
                <a:solidFill>
                  <a:srgbClr val="FFFFFF"/>
                </a:solidFill>
              </a:rPr>
              <a:t>. </a:t>
            </a:r>
            <a:r>
              <a:rPr lang="ko-KR" altLang="en-US" sz="1200">
                <a:solidFill>
                  <a:srgbClr val="FFFFFF"/>
                </a:solidFill>
              </a:rPr>
              <a:t>예인선이 모선의 접안을 위해 밀며 부두와 모선사이 거리를 계산하여 모터 계산을 한다</a:t>
            </a:r>
            <a:r>
              <a:rPr lang="en-US" altLang="ko-KR" sz="1200">
                <a:solidFill>
                  <a:srgbClr val="FFFFFF"/>
                </a:solidFill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DB541A-BCB5-4B12-974F-055D47C044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" b="14639"/>
          <a:stretch/>
        </p:blipFill>
        <p:spPr>
          <a:xfrm>
            <a:off x="8153398" y="4717938"/>
            <a:ext cx="1452513" cy="1033442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89BBE1-037E-411E-A07B-1C8D97362B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" b="26743"/>
          <a:stretch/>
        </p:blipFill>
        <p:spPr>
          <a:xfrm>
            <a:off x="2686847" y="4628561"/>
            <a:ext cx="1307093" cy="11228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수행 단계별 주요 산출물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898140" y="1552130"/>
            <a:ext cx="1789575" cy="1788050"/>
            <a:chOff x="1432441" y="2725341"/>
            <a:chExt cx="1407396" cy="1285966"/>
          </a:xfrm>
        </p:grpSpPr>
        <p:sp>
          <p:nvSpPr>
            <p:cNvPr id="40" name="Freeform 39"/>
            <p:cNvSpPr/>
            <p:nvPr/>
          </p:nvSpPr>
          <p:spPr>
            <a:xfrm>
              <a:off x="1432441" y="2725341"/>
              <a:ext cx="1407396" cy="1160808"/>
            </a:xfrm>
            <a:custGeom>
              <a:avLst/>
              <a:gdLst>
                <a:gd name="connsiteX0" fmla="*/ 0 w 2266626"/>
                <a:gd name="connsiteY0" fmla="*/ 186949 h 1869493"/>
                <a:gd name="connsiteX1" fmla="*/ 186949 w 2266626"/>
                <a:gd name="connsiteY1" fmla="*/ 0 h 1869493"/>
                <a:gd name="connsiteX2" fmla="*/ 2079677 w 2266626"/>
                <a:gd name="connsiteY2" fmla="*/ 0 h 1869493"/>
                <a:gd name="connsiteX3" fmla="*/ 2266626 w 2266626"/>
                <a:gd name="connsiteY3" fmla="*/ 186949 h 1869493"/>
                <a:gd name="connsiteX4" fmla="*/ 2266626 w 2266626"/>
                <a:gd name="connsiteY4" fmla="*/ 1682544 h 1869493"/>
                <a:gd name="connsiteX5" fmla="*/ 2079677 w 2266626"/>
                <a:gd name="connsiteY5" fmla="*/ 1869493 h 1869493"/>
                <a:gd name="connsiteX6" fmla="*/ 186949 w 2266626"/>
                <a:gd name="connsiteY6" fmla="*/ 1869493 h 1869493"/>
                <a:gd name="connsiteX7" fmla="*/ 0 w 2266626"/>
                <a:gd name="connsiteY7" fmla="*/ 1682544 h 1869493"/>
                <a:gd name="connsiteX8" fmla="*/ 0 w 2266626"/>
                <a:gd name="connsiteY8" fmla="*/ 186949 h 186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6626" h="1869493">
                  <a:moveTo>
                    <a:pt x="0" y="186949"/>
                  </a:moveTo>
                  <a:cubicBezTo>
                    <a:pt x="0" y="83700"/>
                    <a:pt x="83700" y="0"/>
                    <a:pt x="186949" y="0"/>
                  </a:cubicBezTo>
                  <a:lnTo>
                    <a:pt x="2079677" y="0"/>
                  </a:lnTo>
                  <a:cubicBezTo>
                    <a:pt x="2182926" y="0"/>
                    <a:pt x="2266626" y="83700"/>
                    <a:pt x="2266626" y="186949"/>
                  </a:cubicBezTo>
                  <a:lnTo>
                    <a:pt x="2266626" y="1682544"/>
                  </a:lnTo>
                  <a:cubicBezTo>
                    <a:pt x="2266626" y="1785793"/>
                    <a:pt x="2182926" y="1869493"/>
                    <a:pt x="2079677" y="1869493"/>
                  </a:cubicBezTo>
                  <a:lnTo>
                    <a:pt x="186949" y="1869493"/>
                  </a:lnTo>
                  <a:cubicBezTo>
                    <a:pt x="83700" y="1869493"/>
                    <a:pt x="0" y="1785793"/>
                    <a:pt x="0" y="1682544"/>
                  </a:cubicBezTo>
                  <a:lnTo>
                    <a:pt x="0" y="186949"/>
                  </a:lnTo>
                  <a:close/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127" tIns="121127" rIns="121127" bIns="521733" numCol="1" spcCol="1270" anchor="t" anchorCtr="0">
              <a:noAutofit/>
            </a:bodyPr>
            <a:lstStyle/>
            <a:p>
              <a:pPr marL="285750" lvl="1" indent="-28575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4100" kern="1200"/>
            </a:p>
            <a:p>
              <a:pPr marL="285750" lvl="1" indent="-28575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4100" kern="120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516599" y="3513818"/>
              <a:ext cx="1251019" cy="497489"/>
            </a:xfrm>
            <a:custGeom>
              <a:avLst/>
              <a:gdLst>
                <a:gd name="connsiteX0" fmla="*/ 0 w 2014779"/>
                <a:gd name="connsiteY0" fmla="*/ 80121 h 801211"/>
                <a:gd name="connsiteX1" fmla="*/ 80121 w 2014779"/>
                <a:gd name="connsiteY1" fmla="*/ 0 h 801211"/>
                <a:gd name="connsiteX2" fmla="*/ 1934658 w 2014779"/>
                <a:gd name="connsiteY2" fmla="*/ 0 h 801211"/>
                <a:gd name="connsiteX3" fmla="*/ 2014779 w 2014779"/>
                <a:gd name="connsiteY3" fmla="*/ 80121 h 801211"/>
                <a:gd name="connsiteX4" fmla="*/ 2014779 w 2014779"/>
                <a:gd name="connsiteY4" fmla="*/ 721090 h 801211"/>
                <a:gd name="connsiteX5" fmla="*/ 1934658 w 2014779"/>
                <a:gd name="connsiteY5" fmla="*/ 801211 h 801211"/>
                <a:gd name="connsiteX6" fmla="*/ 80121 w 2014779"/>
                <a:gd name="connsiteY6" fmla="*/ 801211 h 801211"/>
                <a:gd name="connsiteX7" fmla="*/ 0 w 2014779"/>
                <a:gd name="connsiteY7" fmla="*/ 721090 h 801211"/>
                <a:gd name="connsiteX8" fmla="*/ 0 w 2014779"/>
                <a:gd name="connsiteY8" fmla="*/ 80121 h 801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4779" h="801211">
                  <a:moveTo>
                    <a:pt x="0" y="80121"/>
                  </a:moveTo>
                  <a:cubicBezTo>
                    <a:pt x="0" y="35871"/>
                    <a:pt x="35871" y="0"/>
                    <a:pt x="80121" y="0"/>
                  </a:cubicBezTo>
                  <a:lnTo>
                    <a:pt x="1934658" y="0"/>
                  </a:lnTo>
                  <a:cubicBezTo>
                    <a:pt x="1978908" y="0"/>
                    <a:pt x="2014779" y="35871"/>
                    <a:pt x="2014779" y="80121"/>
                  </a:cubicBezTo>
                  <a:lnTo>
                    <a:pt x="2014779" y="721090"/>
                  </a:lnTo>
                  <a:cubicBezTo>
                    <a:pt x="2014779" y="765340"/>
                    <a:pt x="1978908" y="801211"/>
                    <a:pt x="1934658" y="801211"/>
                  </a:cubicBezTo>
                  <a:lnTo>
                    <a:pt x="80121" y="801211"/>
                  </a:lnTo>
                  <a:cubicBezTo>
                    <a:pt x="35871" y="801211"/>
                    <a:pt x="0" y="765340"/>
                    <a:pt x="0" y="721090"/>
                  </a:cubicBezTo>
                  <a:lnTo>
                    <a:pt x="0" y="80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097" tIns="81887" rIns="111097" bIns="81887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2022650" y="3007951"/>
              <a:ext cx="319088" cy="465138"/>
              <a:chOff x="3582988" y="3510757"/>
              <a:chExt cx="319088" cy="465138"/>
            </a:xfrm>
            <a:solidFill>
              <a:schemeClr val="accent1"/>
            </a:solidFill>
          </p:grpSpPr>
          <p:sp>
            <p:nvSpPr>
              <p:cNvPr id="85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86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1908128" y="3684446"/>
              <a:ext cx="467961" cy="243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bg2"/>
                  </a:solidFill>
                </a:rPr>
                <a:t>일반</a:t>
              </a:r>
              <a:endParaRPr lang="en-US" sz="1600" b="1">
                <a:solidFill>
                  <a:schemeClr val="bg2"/>
                </a:solidFill>
              </a:endParaRPr>
            </a:p>
          </p:txBody>
        </p:sp>
      </p:grpSp>
      <p:grpSp>
        <p:nvGrpSpPr>
          <p:cNvPr id="39" name="Group 5">
            <a:extLst>
              <a:ext uri="{FF2B5EF4-FFF2-40B4-BE49-F238E27FC236}">
                <a16:creationId xmlns:a16="http://schemas.microsoft.com/office/drawing/2014/main" id="{8DE9F6DC-865C-4EE4-A0FE-297DCDDEB9D4}"/>
              </a:ext>
            </a:extLst>
          </p:cNvPr>
          <p:cNvGrpSpPr/>
          <p:nvPr/>
        </p:nvGrpSpPr>
        <p:grpSpPr>
          <a:xfrm>
            <a:off x="6661350" y="1552130"/>
            <a:ext cx="1789576" cy="1788050"/>
            <a:chOff x="1432441" y="2725341"/>
            <a:chExt cx="1407396" cy="1285966"/>
          </a:xfrm>
        </p:grpSpPr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4F857DF6-99A5-4831-BA04-283D4299577D}"/>
                </a:ext>
              </a:extLst>
            </p:cNvPr>
            <p:cNvSpPr/>
            <p:nvPr/>
          </p:nvSpPr>
          <p:spPr>
            <a:xfrm>
              <a:off x="1432441" y="2725341"/>
              <a:ext cx="1407396" cy="1160808"/>
            </a:xfrm>
            <a:custGeom>
              <a:avLst/>
              <a:gdLst>
                <a:gd name="connsiteX0" fmla="*/ 0 w 2266626"/>
                <a:gd name="connsiteY0" fmla="*/ 186949 h 1869493"/>
                <a:gd name="connsiteX1" fmla="*/ 186949 w 2266626"/>
                <a:gd name="connsiteY1" fmla="*/ 0 h 1869493"/>
                <a:gd name="connsiteX2" fmla="*/ 2079677 w 2266626"/>
                <a:gd name="connsiteY2" fmla="*/ 0 h 1869493"/>
                <a:gd name="connsiteX3" fmla="*/ 2266626 w 2266626"/>
                <a:gd name="connsiteY3" fmla="*/ 186949 h 1869493"/>
                <a:gd name="connsiteX4" fmla="*/ 2266626 w 2266626"/>
                <a:gd name="connsiteY4" fmla="*/ 1682544 h 1869493"/>
                <a:gd name="connsiteX5" fmla="*/ 2079677 w 2266626"/>
                <a:gd name="connsiteY5" fmla="*/ 1869493 h 1869493"/>
                <a:gd name="connsiteX6" fmla="*/ 186949 w 2266626"/>
                <a:gd name="connsiteY6" fmla="*/ 1869493 h 1869493"/>
                <a:gd name="connsiteX7" fmla="*/ 0 w 2266626"/>
                <a:gd name="connsiteY7" fmla="*/ 1682544 h 1869493"/>
                <a:gd name="connsiteX8" fmla="*/ 0 w 2266626"/>
                <a:gd name="connsiteY8" fmla="*/ 186949 h 186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6626" h="1869493">
                  <a:moveTo>
                    <a:pt x="0" y="186949"/>
                  </a:moveTo>
                  <a:cubicBezTo>
                    <a:pt x="0" y="83700"/>
                    <a:pt x="83700" y="0"/>
                    <a:pt x="186949" y="0"/>
                  </a:cubicBezTo>
                  <a:lnTo>
                    <a:pt x="2079677" y="0"/>
                  </a:lnTo>
                  <a:cubicBezTo>
                    <a:pt x="2182926" y="0"/>
                    <a:pt x="2266626" y="83700"/>
                    <a:pt x="2266626" y="186949"/>
                  </a:cubicBezTo>
                  <a:lnTo>
                    <a:pt x="2266626" y="1682544"/>
                  </a:lnTo>
                  <a:cubicBezTo>
                    <a:pt x="2266626" y="1785793"/>
                    <a:pt x="2182926" y="1869493"/>
                    <a:pt x="2079677" y="1869493"/>
                  </a:cubicBezTo>
                  <a:lnTo>
                    <a:pt x="186949" y="1869493"/>
                  </a:lnTo>
                  <a:cubicBezTo>
                    <a:pt x="83700" y="1869493"/>
                    <a:pt x="0" y="1785793"/>
                    <a:pt x="0" y="1682544"/>
                  </a:cubicBezTo>
                  <a:lnTo>
                    <a:pt x="0" y="186949"/>
                  </a:lnTo>
                  <a:close/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127" tIns="121127" rIns="121127" bIns="521733" numCol="1" spcCol="1270" anchor="t" anchorCtr="0">
              <a:noAutofit/>
            </a:bodyPr>
            <a:lstStyle/>
            <a:p>
              <a:pPr marL="285750" lvl="1" indent="-28575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4100" kern="1200"/>
            </a:p>
            <a:p>
              <a:pPr marL="285750" lvl="1" indent="-28575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4100" kern="1200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1017983B-9658-4CE4-A1F0-F64A2E16F41D}"/>
                </a:ext>
              </a:extLst>
            </p:cNvPr>
            <p:cNvSpPr/>
            <p:nvPr/>
          </p:nvSpPr>
          <p:spPr>
            <a:xfrm>
              <a:off x="1520926" y="3513818"/>
              <a:ext cx="1251019" cy="497489"/>
            </a:xfrm>
            <a:custGeom>
              <a:avLst/>
              <a:gdLst>
                <a:gd name="connsiteX0" fmla="*/ 0 w 2014779"/>
                <a:gd name="connsiteY0" fmla="*/ 80121 h 801211"/>
                <a:gd name="connsiteX1" fmla="*/ 80121 w 2014779"/>
                <a:gd name="connsiteY1" fmla="*/ 0 h 801211"/>
                <a:gd name="connsiteX2" fmla="*/ 1934658 w 2014779"/>
                <a:gd name="connsiteY2" fmla="*/ 0 h 801211"/>
                <a:gd name="connsiteX3" fmla="*/ 2014779 w 2014779"/>
                <a:gd name="connsiteY3" fmla="*/ 80121 h 801211"/>
                <a:gd name="connsiteX4" fmla="*/ 2014779 w 2014779"/>
                <a:gd name="connsiteY4" fmla="*/ 721090 h 801211"/>
                <a:gd name="connsiteX5" fmla="*/ 1934658 w 2014779"/>
                <a:gd name="connsiteY5" fmla="*/ 801211 h 801211"/>
                <a:gd name="connsiteX6" fmla="*/ 80121 w 2014779"/>
                <a:gd name="connsiteY6" fmla="*/ 801211 h 801211"/>
                <a:gd name="connsiteX7" fmla="*/ 0 w 2014779"/>
                <a:gd name="connsiteY7" fmla="*/ 721090 h 801211"/>
                <a:gd name="connsiteX8" fmla="*/ 0 w 2014779"/>
                <a:gd name="connsiteY8" fmla="*/ 80121 h 801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4779" h="801211">
                  <a:moveTo>
                    <a:pt x="0" y="80121"/>
                  </a:moveTo>
                  <a:cubicBezTo>
                    <a:pt x="0" y="35871"/>
                    <a:pt x="35871" y="0"/>
                    <a:pt x="80121" y="0"/>
                  </a:cubicBezTo>
                  <a:lnTo>
                    <a:pt x="1934658" y="0"/>
                  </a:lnTo>
                  <a:cubicBezTo>
                    <a:pt x="1978908" y="0"/>
                    <a:pt x="2014779" y="35871"/>
                    <a:pt x="2014779" y="80121"/>
                  </a:cubicBezTo>
                  <a:lnTo>
                    <a:pt x="2014779" y="721090"/>
                  </a:lnTo>
                  <a:cubicBezTo>
                    <a:pt x="2014779" y="765340"/>
                    <a:pt x="1978908" y="801211"/>
                    <a:pt x="1934658" y="801211"/>
                  </a:cubicBezTo>
                  <a:lnTo>
                    <a:pt x="80121" y="801211"/>
                  </a:lnTo>
                  <a:cubicBezTo>
                    <a:pt x="35871" y="801211"/>
                    <a:pt x="0" y="765340"/>
                    <a:pt x="0" y="721090"/>
                  </a:cubicBezTo>
                  <a:lnTo>
                    <a:pt x="0" y="80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097" tIns="81887" rIns="111097" bIns="81887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3B6776-9774-45DF-B9DD-4B43F625BAD0}"/>
                </a:ext>
              </a:extLst>
            </p:cNvPr>
            <p:cNvSpPr txBox="1"/>
            <p:nvPr/>
          </p:nvSpPr>
          <p:spPr>
            <a:xfrm>
              <a:off x="1497698" y="3658566"/>
              <a:ext cx="1318911" cy="2434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bg2"/>
                  </a:solidFill>
                </a:rPr>
                <a:t>응용 소프트웨어</a:t>
              </a:r>
              <a:endParaRPr lang="en-US" sz="1600" b="1">
                <a:solidFill>
                  <a:schemeClr val="bg2"/>
                </a:solidFill>
              </a:endParaRPr>
            </a:p>
          </p:txBody>
        </p:sp>
      </p:grpSp>
      <p:grpSp>
        <p:nvGrpSpPr>
          <p:cNvPr id="57" name="Group 5">
            <a:extLst>
              <a:ext uri="{FF2B5EF4-FFF2-40B4-BE49-F238E27FC236}">
                <a16:creationId xmlns:a16="http://schemas.microsoft.com/office/drawing/2014/main" id="{71C162D9-68C3-427E-B644-61C6B57686EE}"/>
              </a:ext>
            </a:extLst>
          </p:cNvPr>
          <p:cNvGrpSpPr/>
          <p:nvPr/>
        </p:nvGrpSpPr>
        <p:grpSpPr>
          <a:xfrm>
            <a:off x="9402388" y="1552131"/>
            <a:ext cx="1789575" cy="1788049"/>
            <a:chOff x="1432441" y="2725341"/>
            <a:chExt cx="1407396" cy="1285965"/>
          </a:xfrm>
        </p:grpSpPr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CE8485F8-EC7E-4DEF-A6D7-2FAF0CE74FE9}"/>
                </a:ext>
              </a:extLst>
            </p:cNvPr>
            <p:cNvSpPr/>
            <p:nvPr/>
          </p:nvSpPr>
          <p:spPr>
            <a:xfrm>
              <a:off x="1432441" y="2725341"/>
              <a:ext cx="1407396" cy="1160808"/>
            </a:xfrm>
            <a:custGeom>
              <a:avLst/>
              <a:gdLst>
                <a:gd name="connsiteX0" fmla="*/ 0 w 2266626"/>
                <a:gd name="connsiteY0" fmla="*/ 186949 h 1869493"/>
                <a:gd name="connsiteX1" fmla="*/ 186949 w 2266626"/>
                <a:gd name="connsiteY1" fmla="*/ 0 h 1869493"/>
                <a:gd name="connsiteX2" fmla="*/ 2079677 w 2266626"/>
                <a:gd name="connsiteY2" fmla="*/ 0 h 1869493"/>
                <a:gd name="connsiteX3" fmla="*/ 2266626 w 2266626"/>
                <a:gd name="connsiteY3" fmla="*/ 186949 h 1869493"/>
                <a:gd name="connsiteX4" fmla="*/ 2266626 w 2266626"/>
                <a:gd name="connsiteY4" fmla="*/ 1682544 h 1869493"/>
                <a:gd name="connsiteX5" fmla="*/ 2079677 w 2266626"/>
                <a:gd name="connsiteY5" fmla="*/ 1869493 h 1869493"/>
                <a:gd name="connsiteX6" fmla="*/ 186949 w 2266626"/>
                <a:gd name="connsiteY6" fmla="*/ 1869493 h 1869493"/>
                <a:gd name="connsiteX7" fmla="*/ 0 w 2266626"/>
                <a:gd name="connsiteY7" fmla="*/ 1682544 h 1869493"/>
                <a:gd name="connsiteX8" fmla="*/ 0 w 2266626"/>
                <a:gd name="connsiteY8" fmla="*/ 186949 h 186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6626" h="1869493">
                  <a:moveTo>
                    <a:pt x="0" y="186949"/>
                  </a:moveTo>
                  <a:cubicBezTo>
                    <a:pt x="0" y="83700"/>
                    <a:pt x="83700" y="0"/>
                    <a:pt x="186949" y="0"/>
                  </a:cubicBezTo>
                  <a:lnTo>
                    <a:pt x="2079677" y="0"/>
                  </a:lnTo>
                  <a:cubicBezTo>
                    <a:pt x="2182926" y="0"/>
                    <a:pt x="2266626" y="83700"/>
                    <a:pt x="2266626" y="186949"/>
                  </a:cubicBezTo>
                  <a:lnTo>
                    <a:pt x="2266626" y="1682544"/>
                  </a:lnTo>
                  <a:cubicBezTo>
                    <a:pt x="2266626" y="1785793"/>
                    <a:pt x="2182926" y="1869493"/>
                    <a:pt x="2079677" y="1869493"/>
                  </a:cubicBezTo>
                  <a:lnTo>
                    <a:pt x="186949" y="1869493"/>
                  </a:lnTo>
                  <a:cubicBezTo>
                    <a:pt x="83700" y="1869493"/>
                    <a:pt x="0" y="1785793"/>
                    <a:pt x="0" y="1682544"/>
                  </a:cubicBezTo>
                  <a:lnTo>
                    <a:pt x="0" y="186949"/>
                  </a:lnTo>
                  <a:close/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127" tIns="121127" rIns="121127" bIns="521733" numCol="1" spcCol="1270" anchor="t" anchorCtr="0">
              <a:noAutofit/>
            </a:bodyPr>
            <a:lstStyle/>
            <a:p>
              <a:pPr marL="285750" lvl="1" indent="-28575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4100" kern="1200"/>
            </a:p>
            <a:p>
              <a:pPr marL="285750" lvl="1" indent="-28575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4100" kern="1200"/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F58C0E1F-C192-4324-BEA5-11261CB79721}"/>
                </a:ext>
              </a:extLst>
            </p:cNvPr>
            <p:cNvSpPr/>
            <p:nvPr/>
          </p:nvSpPr>
          <p:spPr>
            <a:xfrm>
              <a:off x="1516599" y="3513817"/>
              <a:ext cx="1251019" cy="497489"/>
            </a:xfrm>
            <a:custGeom>
              <a:avLst/>
              <a:gdLst>
                <a:gd name="connsiteX0" fmla="*/ 0 w 2014779"/>
                <a:gd name="connsiteY0" fmla="*/ 80121 h 801211"/>
                <a:gd name="connsiteX1" fmla="*/ 80121 w 2014779"/>
                <a:gd name="connsiteY1" fmla="*/ 0 h 801211"/>
                <a:gd name="connsiteX2" fmla="*/ 1934658 w 2014779"/>
                <a:gd name="connsiteY2" fmla="*/ 0 h 801211"/>
                <a:gd name="connsiteX3" fmla="*/ 2014779 w 2014779"/>
                <a:gd name="connsiteY3" fmla="*/ 80121 h 801211"/>
                <a:gd name="connsiteX4" fmla="*/ 2014779 w 2014779"/>
                <a:gd name="connsiteY4" fmla="*/ 721090 h 801211"/>
                <a:gd name="connsiteX5" fmla="*/ 1934658 w 2014779"/>
                <a:gd name="connsiteY5" fmla="*/ 801211 h 801211"/>
                <a:gd name="connsiteX6" fmla="*/ 80121 w 2014779"/>
                <a:gd name="connsiteY6" fmla="*/ 801211 h 801211"/>
                <a:gd name="connsiteX7" fmla="*/ 0 w 2014779"/>
                <a:gd name="connsiteY7" fmla="*/ 721090 h 801211"/>
                <a:gd name="connsiteX8" fmla="*/ 0 w 2014779"/>
                <a:gd name="connsiteY8" fmla="*/ 80121 h 801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4779" h="801211">
                  <a:moveTo>
                    <a:pt x="0" y="80121"/>
                  </a:moveTo>
                  <a:cubicBezTo>
                    <a:pt x="0" y="35871"/>
                    <a:pt x="35871" y="0"/>
                    <a:pt x="80121" y="0"/>
                  </a:cubicBezTo>
                  <a:lnTo>
                    <a:pt x="1934658" y="0"/>
                  </a:lnTo>
                  <a:cubicBezTo>
                    <a:pt x="1978908" y="0"/>
                    <a:pt x="2014779" y="35871"/>
                    <a:pt x="2014779" y="80121"/>
                  </a:cubicBezTo>
                  <a:lnTo>
                    <a:pt x="2014779" y="721090"/>
                  </a:lnTo>
                  <a:cubicBezTo>
                    <a:pt x="2014779" y="765340"/>
                    <a:pt x="1978908" y="801211"/>
                    <a:pt x="1934658" y="801211"/>
                  </a:cubicBezTo>
                  <a:lnTo>
                    <a:pt x="80121" y="801211"/>
                  </a:lnTo>
                  <a:cubicBezTo>
                    <a:pt x="35871" y="801211"/>
                    <a:pt x="0" y="765340"/>
                    <a:pt x="0" y="721090"/>
                  </a:cubicBezTo>
                  <a:lnTo>
                    <a:pt x="0" y="80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097" tIns="81887" rIns="111097" bIns="81887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8945A7-EB83-4579-AEDD-4D2C6545146B}"/>
                </a:ext>
              </a:extLst>
            </p:cNvPr>
            <p:cNvSpPr txBox="1"/>
            <p:nvPr/>
          </p:nvSpPr>
          <p:spPr>
            <a:xfrm>
              <a:off x="1570298" y="3663941"/>
              <a:ext cx="1157546" cy="243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bg2"/>
                  </a:solidFill>
                </a:rPr>
                <a:t>응용 하드웨어</a:t>
              </a:r>
              <a:endParaRPr lang="en-US" sz="1600" b="1">
                <a:solidFill>
                  <a:schemeClr val="bg2"/>
                </a:solidFill>
              </a:endParaRPr>
            </a:p>
          </p:txBody>
        </p:sp>
      </p:grp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C88111D3-091A-46B8-9160-67877A1CB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540493"/>
              </p:ext>
            </p:extLst>
          </p:nvPr>
        </p:nvGraphicFramePr>
        <p:xfrm>
          <a:off x="422501" y="3382861"/>
          <a:ext cx="11130456" cy="3119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8820">
                  <a:extLst>
                    <a:ext uri="{9D8B030D-6E8A-4147-A177-3AD203B41FA5}">
                      <a16:colId xmlns:a16="http://schemas.microsoft.com/office/drawing/2014/main" val="2222069750"/>
                    </a:ext>
                  </a:extLst>
                </a:gridCol>
                <a:gridCol w="1583210">
                  <a:extLst>
                    <a:ext uri="{9D8B030D-6E8A-4147-A177-3AD203B41FA5}">
                      <a16:colId xmlns:a16="http://schemas.microsoft.com/office/drawing/2014/main" val="3723175038"/>
                    </a:ext>
                  </a:extLst>
                </a:gridCol>
                <a:gridCol w="2633890">
                  <a:extLst>
                    <a:ext uri="{9D8B030D-6E8A-4147-A177-3AD203B41FA5}">
                      <a16:colId xmlns:a16="http://schemas.microsoft.com/office/drawing/2014/main" val="3032596635"/>
                    </a:ext>
                  </a:extLst>
                </a:gridCol>
                <a:gridCol w="2878564">
                  <a:extLst>
                    <a:ext uri="{9D8B030D-6E8A-4147-A177-3AD203B41FA5}">
                      <a16:colId xmlns:a16="http://schemas.microsoft.com/office/drawing/2014/main" val="1656212610"/>
                    </a:ext>
                  </a:extLst>
                </a:gridCol>
                <a:gridCol w="2465972">
                  <a:extLst>
                    <a:ext uri="{9D8B030D-6E8A-4147-A177-3AD203B41FA5}">
                      <a16:colId xmlns:a16="http://schemas.microsoft.com/office/drawing/2014/main" val="2644584117"/>
                    </a:ext>
                  </a:extLst>
                </a:gridCol>
              </a:tblGrid>
              <a:tr h="272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환경분석</a:t>
                      </a:r>
                      <a:endParaRPr lang="en-US" altLang="ko-KR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시장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기술 환경 분석서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33511"/>
                  </a:ext>
                </a:extLst>
              </a:tr>
              <a:tr h="272352">
                <a:tc vMerge="1">
                  <a:txBody>
                    <a:bodyPr/>
                    <a:lstStyle/>
                    <a:p>
                      <a:pPr algn="ctr" latinLnBrk="1"/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인터뷰 결과서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/>
                        <a:t>--</a:t>
                      </a:r>
                      <a:endParaRPr lang="ko-KR" altLang="en-US" sz="10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/>
                        <a:t>--</a:t>
                      </a:r>
                      <a:endParaRPr lang="ko-KR" altLang="en-US" sz="10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/>
                        <a:t>--</a:t>
                      </a:r>
                      <a:endParaRPr lang="ko-KR" altLang="en-US" sz="10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304748"/>
                  </a:ext>
                </a:extLst>
              </a:tr>
              <a:tr h="272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요구사항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요구사항 정의서</a:t>
                      </a:r>
                      <a:endParaRPr lang="en-US" altLang="ko-KR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085195"/>
                  </a:ext>
                </a:extLst>
              </a:tr>
              <a:tr h="3643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유즈 케이스 정의서</a:t>
                      </a:r>
                    </a:p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235591"/>
                  </a:ext>
                </a:extLst>
              </a:tr>
              <a:tr h="272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아키텍쳐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서비스 구성도</a:t>
                      </a:r>
                      <a:endParaRPr lang="en-US" altLang="ko-KR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135599"/>
                  </a:ext>
                </a:extLst>
              </a:tr>
              <a:tr h="272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서비스 흐름도</a:t>
                      </a:r>
                      <a:endParaRPr lang="en-US" altLang="ko-KR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876203"/>
                  </a:ext>
                </a:extLst>
              </a:tr>
              <a:tr h="272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UI/UX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--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636974"/>
                  </a:ext>
                </a:extLst>
              </a:tr>
              <a:tr h="272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기능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알고리즘 명세서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183696"/>
                  </a:ext>
                </a:extLst>
              </a:tr>
              <a:tr h="272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하드웨어 설계도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--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--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162525"/>
                  </a:ext>
                </a:extLst>
              </a:tr>
              <a:tr h="272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기능처리도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기능 흐름도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545126"/>
                  </a:ext>
                </a:extLst>
              </a:tr>
              <a:tr h="272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개발 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핵심 소스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--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○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019898"/>
                  </a:ext>
                </a:extLst>
              </a:tr>
            </a:tbl>
          </a:graphicData>
        </a:graphic>
      </p:graphicFrame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197FDA8A-4D56-4865-959F-9D110DC350B9}"/>
              </a:ext>
            </a:extLst>
          </p:cNvPr>
          <p:cNvSpPr txBox="1">
            <a:spLocks noGrp="1"/>
          </p:cNvSpPr>
          <p:nvPr>
            <p:ph type="ftr" sz="quarter" idx="4294967295"/>
          </p:nvPr>
        </p:nvSpPr>
        <p:spPr>
          <a:xfrm>
            <a:off x="3986090" y="908621"/>
            <a:ext cx="4114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tx2"/>
                </a:solidFill>
              </a:rPr>
              <a:t> </a:t>
            </a:r>
            <a:r>
              <a:rPr lang="ko-KR" altLang="en-US" sz="1500" b="1">
                <a:solidFill>
                  <a:schemeClr val="tx2"/>
                </a:solidFill>
              </a:rPr>
              <a:t>  </a:t>
            </a:r>
            <a:endParaRPr lang="ko-KR" altLang="en-US" sz="15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17C406-1D66-47F5-8589-BBABA91FEA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-3810" b="14791"/>
          <a:stretch/>
        </p:blipFill>
        <p:spPr>
          <a:xfrm>
            <a:off x="7178361" y="1881621"/>
            <a:ext cx="866768" cy="747765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FE9F26-6AFF-42E1-94D4-A80DF2F013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305" b="18873"/>
          <a:stretch/>
        </p:blipFill>
        <p:spPr>
          <a:xfrm>
            <a:off x="9780832" y="1854482"/>
            <a:ext cx="1030603" cy="7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6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프로그램 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목록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8C37ADA-FE03-4EF7-8F15-3521BBE76F4D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  <p:graphicFrame>
        <p:nvGraphicFramePr>
          <p:cNvPr id="77" name="표 76"/>
          <p:cNvGraphicFramePr>
            <a:graphicFrameLocks noGrp="1"/>
          </p:cNvGraphicFramePr>
          <p:nvPr/>
        </p:nvGraphicFramePr>
        <p:xfrm>
          <a:off x="914399" y="1527858"/>
          <a:ext cx="10961225" cy="4618298"/>
        </p:xfrm>
        <a:graphic>
          <a:graphicData uri="http://schemas.openxmlformats.org/drawingml/2006/table">
            <a:tbl>
              <a:tblPr/>
              <a:tblGrid>
                <a:gridCol w="158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6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2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59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900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</a:t>
                      </a:r>
                      <a:endParaRPr 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STR-01-01</a:t>
                      </a:r>
                      <a:endParaRPr 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선박 전진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9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STR-01-02</a:t>
                      </a:r>
                      <a:endParaRPr 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선박 우측으로 회전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9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-01-03</a:t>
                      </a:r>
                      <a:endParaRPr 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선박 좌측으로 회전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9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-01-04</a:t>
                      </a:r>
                      <a:endParaRPr 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선박 후진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900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MES</a:t>
                      </a:r>
                      <a:endParaRPr 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MES-02-01</a:t>
                      </a:r>
                      <a:endParaRPr 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조도 측정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900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MES-02-02</a:t>
                      </a: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풍향 측정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00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MES-02-03</a:t>
                      </a: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초음파 측정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900">
                <a:tc v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MES-02-04</a:t>
                      </a: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유량 측정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900">
                <a:tc row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</a:t>
                      </a:r>
                      <a:endParaRPr 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COM-02-01</a:t>
                      </a:r>
                      <a:endParaRPr 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와이파이 검색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9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-02-0101</a:t>
                      </a:r>
                      <a:endParaRPr 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와이파이 검색 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-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와이파이 선택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9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COM-02-02</a:t>
                      </a:r>
                      <a:endParaRPr lang="en-US" sz="1200" b="0" kern="0" spc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데이터 송신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9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COM-02-03</a:t>
                      </a:r>
                      <a:endParaRPr 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데이터 수신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3556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MoV</a:t>
                      </a:r>
                    </a:p>
                  </a:txBody>
                  <a:tcPr marL="42251" marR="42251" marT="11681" marB="116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MOV-03</a:t>
                      </a:r>
                      <a:endParaRPr lang="en-US" altLang="ko-KR" sz="1200" b="0" kern="0" spc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3556" cap="flat" cmpd="sng" algn="ctr">
                      <a:noFill/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센서 측정값 기반 선박의 이동 명령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>
                    <a:lnL w="3556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556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테이블 정의서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solidFill>
                  <a:schemeClr val="accent2"/>
                </a:solidFill>
              </a:rPr>
              <a:t>GCP mysql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8C37ADA-FE03-4EF7-8F15-3521BBE76F4D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457813" y="2545880"/>
            <a:ext cx="2029323" cy="1927762"/>
            <a:chOff x="2883877" y="4149969"/>
            <a:chExt cx="2499700" cy="164609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2883877" y="4149969"/>
              <a:ext cx="2499700" cy="0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883877" y="4149969"/>
              <a:ext cx="0" cy="1646090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893720" y="3445125"/>
            <a:ext cx="854076" cy="1028517"/>
            <a:chOff x="6741108" y="2747849"/>
            <a:chExt cx="2029323" cy="3292180"/>
          </a:xfrm>
        </p:grpSpPr>
        <p:grpSp>
          <p:nvGrpSpPr>
            <p:cNvPr id="17" name="Group 16"/>
            <p:cNvGrpSpPr/>
            <p:nvPr/>
          </p:nvGrpSpPr>
          <p:grpSpPr>
            <a:xfrm>
              <a:off x="6741108" y="4393939"/>
              <a:ext cx="2029323" cy="1646090"/>
              <a:chOff x="2883877" y="4149969"/>
              <a:chExt cx="2499700" cy="164609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883877" y="4149969"/>
                <a:ext cx="2499700" cy="0"/>
              </a:xfrm>
              <a:prstGeom prst="line">
                <a:avLst/>
              </a:prstGeom>
              <a:ln w="25400">
                <a:solidFill>
                  <a:schemeClr val="accent2"/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2883877" y="4149969"/>
                <a:ext cx="0" cy="1646090"/>
              </a:xfrm>
              <a:prstGeom prst="line">
                <a:avLst/>
              </a:prstGeom>
              <a:ln w="25400">
                <a:solidFill>
                  <a:schemeClr val="accent2"/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/>
            <p:cNvCxnSpPr/>
            <p:nvPr/>
          </p:nvCxnSpPr>
          <p:spPr>
            <a:xfrm flipV="1">
              <a:off x="8770431" y="2747849"/>
              <a:ext cx="0" cy="1646090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flipH="1">
            <a:off x="6475551" y="3445125"/>
            <a:ext cx="854076" cy="1028517"/>
            <a:chOff x="6741108" y="2747849"/>
            <a:chExt cx="2029323" cy="3292180"/>
          </a:xfrm>
        </p:grpSpPr>
        <p:grpSp>
          <p:nvGrpSpPr>
            <p:cNvPr id="40" name="Group 39"/>
            <p:cNvGrpSpPr/>
            <p:nvPr/>
          </p:nvGrpSpPr>
          <p:grpSpPr>
            <a:xfrm>
              <a:off x="6741108" y="4393939"/>
              <a:ext cx="2029323" cy="1646090"/>
              <a:chOff x="2883877" y="4149969"/>
              <a:chExt cx="2499700" cy="164609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2883877" y="4149969"/>
                <a:ext cx="2499700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2883877" y="4149969"/>
                <a:ext cx="0" cy="1646090"/>
              </a:xfrm>
              <a:prstGeom prst="line">
                <a:avLst/>
              </a:prstGeom>
              <a:ln w="25400">
                <a:solidFill>
                  <a:schemeClr val="accent3"/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8770431" y="2747849"/>
              <a:ext cx="0" cy="1646090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H="1">
            <a:off x="7777116" y="2545877"/>
            <a:ext cx="2029323" cy="1927765"/>
            <a:chOff x="2883877" y="4149969"/>
            <a:chExt cx="2499700" cy="164609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883877" y="4149969"/>
              <a:ext cx="2499700" cy="0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2883877" y="4149969"/>
              <a:ext cx="0" cy="1646090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573585" y="1700279"/>
            <a:ext cx="3044825" cy="1662112"/>
            <a:chOff x="4573585" y="1700279"/>
            <a:chExt cx="3044825" cy="1662112"/>
          </a:xfrm>
        </p:grpSpPr>
        <p:grpSp>
          <p:nvGrpSpPr>
            <p:cNvPr id="47" name="Group 46"/>
            <p:cNvGrpSpPr/>
            <p:nvPr/>
          </p:nvGrpSpPr>
          <p:grpSpPr>
            <a:xfrm>
              <a:off x="4573585" y="1700279"/>
              <a:ext cx="3044825" cy="1662112"/>
              <a:chOff x="4551363" y="1903898"/>
              <a:chExt cx="3044825" cy="1662112"/>
            </a:xfrm>
          </p:grpSpPr>
          <p:sp>
            <p:nvSpPr>
              <p:cNvPr id="48" name="Freeform 7"/>
              <p:cNvSpPr>
                <a:spLocks noEditPoints="1"/>
              </p:cNvSpPr>
              <p:nvPr/>
            </p:nvSpPr>
            <p:spPr>
              <a:xfrm>
                <a:off x="4551363" y="1903898"/>
                <a:ext cx="3044825" cy="1662112"/>
              </a:xfrm>
              <a:custGeom>
                <a:avLst/>
                <a:gdLst>
                  <a:gd name="T0" fmla="*/ 1731 w 2394"/>
                  <a:gd name="T1" fmla="*/ 273 h 1308"/>
                  <a:gd name="T2" fmla="*/ 1036 w 2394"/>
                  <a:gd name="T3" fmla="*/ 76 h 1308"/>
                  <a:gd name="T4" fmla="*/ 393 w 2394"/>
                  <a:gd name="T5" fmla="*/ 358 h 1308"/>
                  <a:gd name="T6" fmla="*/ 333 w 2394"/>
                  <a:gd name="T7" fmla="*/ 1019 h 1308"/>
                  <a:gd name="T8" fmla="*/ 480 w 2394"/>
                  <a:gd name="T9" fmla="*/ 1103 h 1308"/>
                  <a:gd name="T10" fmla="*/ 745 w 2394"/>
                  <a:gd name="T11" fmla="*/ 1158 h 1308"/>
                  <a:gd name="T12" fmla="*/ 900 w 2394"/>
                  <a:gd name="T13" fmla="*/ 1151 h 1308"/>
                  <a:gd name="T14" fmla="*/ 1237 w 2394"/>
                  <a:gd name="T15" fmla="*/ 1308 h 1308"/>
                  <a:gd name="T16" fmla="*/ 1534 w 2394"/>
                  <a:gd name="T17" fmla="*/ 1180 h 1308"/>
                  <a:gd name="T18" fmla="*/ 2127 w 2394"/>
                  <a:gd name="T19" fmla="*/ 1029 h 1308"/>
                  <a:gd name="T20" fmla="*/ 2149 w 2394"/>
                  <a:gd name="T21" fmla="*/ 503 h 1308"/>
                  <a:gd name="T22" fmla="*/ 1740 w 2394"/>
                  <a:gd name="T23" fmla="*/ 1167 h 1308"/>
                  <a:gd name="T24" fmla="*/ 938 w 2394"/>
                  <a:gd name="T25" fmla="*/ 1051 h 1308"/>
                  <a:gd name="T26" fmla="*/ 333 w 2394"/>
                  <a:gd name="T27" fmla="*/ 959 h 1308"/>
                  <a:gd name="T28" fmla="*/ 306 w 2394"/>
                  <a:gd name="T29" fmla="*/ 957 h 1308"/>
                  <a:gd name="T30" fmla="*/ 288 w 2394"/>
                  <a:gd name="T31" fmla="*/ 955 h 1308"/>
                  <a:gd name="T32" fmla="*/ 267 w 2394"/>
                  <a:gd name="T33" fmla="*/ 951 h 1308"/>
                  <a:gd name="T34" fmla="*/ 249 w 2394"/>
                  <a:gd name="T35" fmla="*/ 946 h 1308"/>
                  <a:gd name="T36" fmla="*/ 231 w 2394"/>
                  <a:gd name="T37" fmla="*/ 939 h 1308"/>
                  <a:gd name="T38" fmla="*/ 214 w 2394"/>
                  <a:gd name="T39" fmla="*/ 931 h 1308"/>
                  <a:gd name="T40" fmla="*/ 192 w 2394"/>
                  <a:gd name="T41" fmla="*/ 920 h 1308"/>
                  <a:gd name="T42" fmla="*/ 176 w 2394"/>
                  <a:gd name="T43" fmla="*/ 909 h 1308"/>
                  <a:gd name="T44" fmla="*/ 161 w 2394"/>
                  <a:gd name="T45" fmla="*/ 898 h 1308"/>
                  <a:gd name="T46" fmla="*/ 147 w 2394"/>
                  <a:gd name="T47" fmla="*/ 885 h 1308"/>
                  <a:gd name="T48" fmla="*/ 134 w 2394"/>
                  <a:gd name="T49" fmla="*/ 873 h 1308"/>
                  <a:gd name="T50" fmla="*/ 121 w 2394"/>
                  <a:gd name="T51" fmla="*/ 858 h 1308"/>
                  <a:gd name="T52" fmla="*/ 113 w 2394"/>
                  <a:gd name="T53" fmla="*/ 847 h 1308"/>
                  <a:gd name="T54" fmla="*/ 84 w 2394"/>
                  <a:gd name="T55" fmla="*/ 798 h 1308"/>
                  <a:gd name="T56" fmla="*/ 78 w 2394"/>
                  <a:gd name="T57" fmla="*/ 783 h 1308"/>
                  <a:gd name="T58" fmla="*/ 71 w 2394"/>
                  <a:gd name="T59" fmla="*/ 763 h 1308"/>
                  <a:gd name="T60" fmla="*/ 67 w 2394"/>
                  <a:gd name="T61" fmla="*/ 748 h 1308"/>
                  <a:gd name="T62" fmla="*/ 63 w 2394"/>
                  <a:gd name="T63" fmla="*/ 725 h 1308"/>
                  <a:gd name="T64" fmla="*/ 60 w 2394"/>
                  <a:gd name="T65" fmla="*/ 686 h 1308"/>
                  <a:gd name="T66" fmla="*/ 745 w 2394"/>
                  <a:gd name="T67" fmla="*/ 263 h 1308"/>
                  <a:gd name="T68" fmla="*/ 1693 w 2394"/>
                  <a:gd name="T69" fmla="*/ 335 h 1308"/>
                  <a:gd name="T70" fmla="*/ 2131 w 2394"/>
                  <a:gd name="T71" fmla="*/ 563 h 1308"/>
                  <a:gd name="T72" fmla="*/ 2273 w 2394"/>
                  <a:gd name="T73" fmla="*/ 621 h 1308"/>
                  <a:gd name="T74" fmla="*/ 2309 w 2394"/>
                  <a:gd name="T75" fmla="*/ 668 h 1308"/>
                  <a:gd name="T76" fmla="*/ 2314 w 2394"/>
                  <a:gd name="T77" fmla="*/ 677 h 1308"/>
                  <a:gd name="T78" fmla="*/ 2321 w 2394"/>
                  <a:gd name="T79" fmla="*/ 694 h 1308"/>
                  <a:gd name="T80" fmla="*/ 2325 w 2394"/>
                  <a:gd name="T81" fmla="*/ 705 h 1308"/>
                  <a:gd name="T82" fmla="*/ 2329 w 2394"/>
                  <a:gd name="T83" fmla="*/ 722 h 1308"/>
                  <a:gd name="T84" fmla="*/ 2332 w 2394"/>
                  <a:gd name="T85" fmla="*/ 735 h 1308"/>
                  <a:gd name="T86" fmla="*/ 2334 w 2394"/>
                  <a:gd name="T87" fmla="*/ 753 h 1308"/>
                  <a:gd name="T88" fmla="*/ 2131 w 2394"/>
                  <a:gd name="T89" fmla="*/ 969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94" h="1308">
                    <a:moveTo>
                      <a:pt x="2149" y="503"/>
                    </a:moveTo>
                    <a:cubicBezTo>
                      <a:pt x="2063" y="360"/>
                      <a:pt x="1909" y="273"/>
                      <a:pt x="1740" y="273"/>
                    </a:cubicBezTo>
                    <a:cubicBezTo>
                      <a:pt x="1737" y="273"/>
                      <a:pt x="1734" y="273"/>
                      <a:pt x="1731" y="273"/>
                    </a:cubicBezTo>
                    <a:cubicBezTo>
                      <a:pt x="1696" y="199"/>
                      <a:pt x="1642" y="136"/>
                      <a:pt x="1575" y="88"/>
                    </a:cubicBezTo>
                    <a:cubicBezTo>
                      <a:pt x="1493" y="30"/>
                      <a:pt x="1397" y="0"/>
                      <a:pt x="1296" y="0"/>
                    </a:cubicBezTo>
                    <a:cubicBezTo>
                      <a:pt x="1204" y="0"/>
                      <a:pt x="1114" y="26"/>
                      <a:pt x="1036" y="76"/>
                    </a:cubicBezTo>
                    <a:cubicBezTo>
                      <a:pt x="976" y="114"/>
                      <a:pt x="926" y="165"/>
                      <a:pt x="888" y="225"/>
                    </a:cubicBezTo>
                    <a:cubicBezTo>
                      <a:pt x="842" y="210"/>
                      <a:pt x="794" y="203"/>
                      <a:pt x="745" y="203"/>
                    </a:cubicBezTo>
                    <a:cubicBezTo>
                      <a:pt x="609" y="203"/>
                      <a:pt x="483" y="259"/>
                      <a:pt x="393" y="358"/>
                    </a:cubicBezTo>
                    <a:cubicBezTo>
                      <a:pt x="373" y="355"/>
                      <a:pt x="353" y="353"/>
                      <a:pt x="333" y="353"/>
                    </a:cubicBezTo>
                    <a:cubicBezTo>
                      <a:pt x="149" y="353"/>
                      <a:pt x="0" y="502"/>
                      <a:pt x="0" y="686"/>
                    </a:cubicBezTo>
                    <a:cubicBezTo>
                      <a:pt x="0" y="869"/>
                      <a:pt x="149" y="1019"/>
                      <a:pt x="333" y="1019"/>
                    </a:cubicBezTo>
                    <a:cubicBezTo>
                      <a:pt x="356" y="1019"/>
                      <a:pt x="379" y="1016"/>
                      <a:pt x="401" y="1012"/>
                    </a:cubicBezTo>
                    <a:cubicBezTo>
                      <a:pt x="426" y="1038"/>
                      <a:pt x="454" y="1061"/>
                      <a:pt x="484" y="1081"/>
                    </a:cubicBezTo>
                    <a:cubicBezTo>
                      <a:pt x="483" y="1088"/>
                      <a:pt x="481" y="1095"/>
                      <a:pt x="480" y="1103"/>
                    </a:cubicBezTo>
                    <a:quadBezTo>
                      <a:pt x="499" y="1107"/>
                      <a:pt x="499" y="1107"/>
                    </a:quadBezTo>
                    <a:cubicBezTo>
                      <a:pt x="500" y="1102"/>
                      <a:pt x="502" y="1097"/>
                      <a:pt x="503" y="1092"/>
                    </a:cubicBezTo>
                    <a:cubicBezTo>
                      <a:pt x="575" y="1135"/>
                      <a:pt x="658" y="1158"/>
                      <a:pt x="745" y="1158"/>
                    </a:cubicBezTo>
                    <a:cubicBezTo>
                      <a:pt x="791" y="1158"/>
                      <a:pt x="837" y="1151"/>
                      <a:pt x="881" y="1138"/>
                    </a:cubicBezTo>
                    <a:cubicBezTo>
                      <a:pt x="881" y="1142"/>
                      <a:pt x="881" y="1146"/>
                      <a:pt x="880" y="1150"/>
                    </a:cubicBezTo>
                    <a:quadBezTo>
                      <a:pt x="900" y="1151"/>
                      <a:pt x="900" y="1151"/>
                    </a:quadBezTo>
                    <a:cubicBezTo>
                      <a:pt x="901" y="1145"/>
                      <a:pt x="901" y="1138"/>
                      <a:pt x="901" y="1132"/>
                    </a:cubicBezTo>
                    <a:cubicBezTo>
                      <a:pt x="905" y="1130"/>
                      <a:pt x="908" y="1129"/>
                      <a:pt x="911" y="1128"/>
                    </a:cubicBezTo>
                    <a:cubicBezTo>
                      <a:pt x="981" y="1239"/>
                      <a:pt x="1103" y="1308"/>
                      <a:pt x="1237" y="1308"/>
                    </a:cubicBezTo>
                    <a:cubicBezTo>
                      <a:pt x="1347" y="1308"/>
                      <a:pt x="1449" y="1262"/>
                      <a:pt x="1521" y="1183"/>
                    </a:cubicBezTo>
                    <a:quadBezTo>
                      <a:pt x="1534" y="1184"/>
                      <a:pt x="1534" y="1184"/>
                    </a:quadBezTo>
                    <a:cubicBezTo>
                      <a:pt x="1534" y="1183"/>
                      <a:pt x="1534" y="1181"/>
                      <a:pt x="1534" y="1180"/>
                    </a:cubicBezTo>
                    <a:cubicBezTo>
                      <a:pt x="1598" y="1211"/>
                      <a:pt x="1668" y="1227"/>
                      <a:pt x="1740" y="1227"/>
                    </a:cubicBezTo>
                    <a:cubicBezTo>
                      <a:pt x="1824" y="1227"/>
                      <a:pt x="1906" y="1206"/>
                      <a:pt x="1978" y="1164"/>
                    </a:cubicBezTo>
                    <a:cubicBezTo>
                      <a:pt x="2037" y="1130"/>
                      <a:pt x="2088" y="1084"/>
                      <a:pt x="2127" y="1029"/>
                    </a:cubicBezTo>
                    <a:cubicBezTo>
                      <a:pt x="2129" y="1029"/>
                      <a:pt x="2130" y="1029"/>
                      <a:pt x="2131" y="1029"/>
                    </a:cubicBezTo>
                    <a:cubicBezTo>
                      <a:pt x="2276" y="1029"/>
                      <a:pt x="2394" y="911"/>
                      <a:pt x="2394" y="766"/>
                    </a:cubicBezTo>
                    <a:cubicBezTo>
                      <a:pt x="2394" y="627"/>
                      <a:pt x="2286" y="513"/>
                      <a:pt x="2149" y="503"/>
                    </a:cubicBezTo>
                    <a:close/>
                    <a:moveTo>
                      <a:pt x="2131" y="969"/>
                    </a:moveTo>
                    <a:cubicBezTo>
                      <a:pt x="2119" y="969"/>
                      <a:pt x="2108" y="968"/>
                      <a:pt x="2097" y="967"/>
                    </a:cubicBezTo>
                    <a:cubicBezTo>
                      <a:pt x="2024" y="1087"/>
                      <a:pt x="1891" y="1167"/>
                      <a:pt x="1740" y="1167"/>
                    </a:cubicBezTo>
                    <a:cubicBezTo>
                      <a:pt x="1656" y="1167"/>
                      <a:pt x="1577" y="1142"/>
                      <a:pt x="1511" y="1099"/>
                    </a:cubicBezTo>
                    <a:cubicBezTo>
                      <a:pt x="1453" y="1188"/>
                      <a:pt x="1352" y="1248"/>
                      <a:pt x="1237" y="1248"/>
                    </a:cubicBezTo>
                    <a:cubicBezTo>
                      <a:pt x="1103" y="1248"/>
                      <a:pt x="988" y="1167"/>
                      <a:pt x="938" y="1051"/>
                    </a:cubicBezTo>
                    <a:cubicBezTo>
                      <a:pt x="880" y="1081"/>
                      <a:pt x="814" y="1098"/>
                      <a:pt x="745" y="1098"/>
                    </a:cubicBezTo>
                    <a:cubicBezTo>
                      <a:pt x="614" y="1098"/>
                      <a:pt x="498" y="1038"/>
                      <a:pt x="421" y="944"/>
                    </a:cubicBezTo>
                    <a:cubicBezTo>
                      <a:pt x="394" y="954"/>
                      <a:pt x="364" y="959"/>
                      <a:pt x="333" y="959"/>
                    </a:cubicBezTo>
                    <a:cubicBezTo>
                      <a:pt x="328" y="959"/>
                      <a:pt x="324" y="959"/>
                      <a:pt x="319" y="958"/>
                    </a:cubicBezTo>
                    <a:cubicBezTo>
                      <a:pt x="318" y="958"/>
                      <a:pt x="317" y="958"/>
                      <a:pt x="315" y="958"/>
                    </a:cubicBezTo>
                    <a:cubicBezTo>
                      <a:pt x="312" y="958"/>
                      <a:pt x="309" y="958"/>
                      <a:pt x="306" y="957"/>
                    </a:cubicBezTo>
                    <a:cubicBezTo>
                      <a:pt x="304" y="957"/>
                      <a:pt x="303" y="957"/>
                      <a:pt x="301" y="957"/>
                    </a:cubicBezTo>
                    <a:cubicBezTo>
                      <a:pt x="298" y="957"/>
                      <a:pt x="296" y="956"/>
                      <a:pt x="293" y="956"/>
                    </a:cubicBezTo>
                    <a:cubicBezTo>
                      <a:pt x="291" y="956"/>
                      <a:pt x="289" y="955"/>
                      <a:pt x="288" y="955"/>
                    </a:cubicBezTo>
                    <a:cubicBezTo>
                      <a:pt x="285" y="954"/>
                      <a:pt x="283" y="954"/>
                      <a:pt x="280" y="954"/>
                    </a:cubicBezTo>
                    <a:cubicBezTo>
                      <a:pt x="278" y="953"/>
                      <a:pt x="276" y="953"/>
                      <a:pt x="275" y="952"/>
                    </a:cubicBezTo>
                    <a:cubicBezTo>
                      <a:pt x="272" y="952"/>
                      <a:pt x="270" y="951"/>
                      <a:pt x="267" y="951"/>
                    </a:cubicBezTo>
                    <a:cubicBezTo>
                      <a:pt x="266" y="950"/>
                      <a:pt x="264" y="950"/>
                      <a:pt x="262" y="949"/>
                    </a:cubicBezTo>
                    <a:cubicBezTo>
                      <a:pt x="260" y="949"/>
                      <a:pt x="257" y="948"/>
                      <a:pt x="255" y="947"/>
                    </a:cubicBezTo>
                    <a:cubicBezTo>
                      <a:pt x="253" y="947"/>
                      <a:pt x="251" y="946"/>
                      <a:pt x="249" y="946"/>
                    </a:cubicBezTo>
                    <a:cubicBezTo>
                      <a:pt x="247" y="945"/>
                      <a:pt x="245" y="944"/>
                      <a:pt x="243" y="943"/>
                    </a:cubicBezTo>
                    <a:cubicBezTo>
                      <a:pt x="241" y="943"/>
                      <a:pt x="239" y="942"/>
                      <a:pt x="237" y="941"/>
                    </a:cubicBezTo>
                    <a:cubicBezTo>
                      <a:pt x="235" y="941"/>
                      <a:pt x="233" y="940"/>
                      <a:pt x="231" y="939"/>
                    </a:cubicBezTo>
                    <a:cubicBezTo>
                      <a:pt x="229" y="938"/>
                      <a:pt x="227" y="937"/>
                      <a:pt x="225" y="937"/>
                    </a:cubicBezTo>
                    <a:cubicBezTo>
                      <a:pt x="223" y="936"/>
                      <a:pt x="221" y="935"/>
                      <a:pt x="219" y="934"/>
                    </a:cubicBezTo>
                    <a:cubicBezTo>
                      <a:pt x="217" y="933"/>
                      <a:pt x="215" y="932"/>
                      <a:pt x="214" y="931"/>
                    </a:cubicBezTo>
                    <a:cubicBezTo>
                      <a:pt x="211" y="930"/>
                      <a:pt x="209" y="929"/>
                      <a:pt x="207" y="928"/>
                    </a:cubicBezTo>
                    <a:cubicBezTo>
                      <a:pt x="205" y="927"/>
                      <a:pt x="203" y="926"/>
                      <a:pt x="200" y="924"/>
                    </a:cubicBezTo>
                    <a:cubicBezTo>
                      <a:pt x="198" y="923"/>
                      <a:pt x="195" y="921"/>
                      <a:pt x="192" y="920"/>
                    </a:cubicBezTo>
                    <a:cubicBezTo>
                      <a:pt x="190" y="918"/>
                      <a:pt x="188" y="917"/>
                      <a:pt x="187" y="916"/>
                    </a:cubicBezTo>
                    <a:cubicBezTo>
                      <a:pt x="185" y="915"/>
                      <a:pt x="183" y="914"/>
                      <a:pt x="181" y="913"/>
                    </a:cubicBezTo>
                    <a:cubicBezTo>
                      <a:pt x="180" y="912"/>
                      <a:pt x="178" y="910"/>
                      <a:pt x="176" y="909"/>
                    </a:cubicBezTo>
                    <a:cubicBezTo>
                      <a:pt x="174" y="908"/>
                      <a:pt x="173" y="907"/>
                      <a:pt x="171" y="906"/>
                    </a:cubicBezTo>
                    <a:cubicBezTo>
                      <a:pt x="169" y="904"/>
                      <a:pt x="168" y="903"/>
                      <a:pt x="166" y="901"/>
                    </a:cubicBezTo>
                    <a:cubicBezTo>
                      <a:pt x="164" y="900"/>
                      <a:pt x="163" y="899"/>
                      <a:pt x="161" y="898"/>
                    </a:cubicBezTo>
                    <a:cubicBezTo>
                      <a:pt x="160" y="897"/>
                      <a:pt x="158" y="895"/>
                      <a:pt x="156" y="894"/>
                    </a:cubicBezTo>
                    <a:cubicBezTo>
                      <a:pt x="155" y="892"/>
                      <a:pt x="153" y="891"/>
                      <a:pt x="152" y="890"/>
                    </a:cubicBezTo>
                    <a:cubicBezTo>
                      <a:pt x="150" y="888"/>
                      <a:pt x="148" y="887"/>
                      <a:pt x="147" y="885"/>
                    </a:cubicBezTo>
                    <a:cubicBezTo>
                      <a:pt x="145" y="884"/>
                      <a:pt x="144" y="883"/>
                      <a:pt x="143" y="882"/>
                    </a:cubicBezTo>
                    <a:cubicBezTo>
                      <a:pt x="141" y="880"/>
                      <a:pt x="139" y="878"/>
                      <a:pt x="138" y="876"/>
                    </a:cubicBezTo>
                    <a:cubicBezTo>
                      <a:pt x="137" y="875"/>
                      <a:pt x="135" y="874"/>
                      <a:pt x="134" y="873"/>
                    </a:cubicBezTo>
                    <a:cubicBezTo>
                      <a:pt x="133" y="871"/>
                      <a:pt x="131" y="869"/>
                      <a:pt x="129" y="867"/>
                    </a:cubicBezTo>
                    <a:cubicBezTo>
                      <a:pt x="128" y="866"/>
                      <a:pt x="127" y="865"/>
                      <a:pt x="126" y="864"/>
                    </a:cubicBezTo>
                    <a:cubicBezTo>
                      <a:pt x="124" y="862"/>
                      <a:pt x="123" y="860"/>
                      <a:pt x="121" y="858"/>
                    </a:cubicBezTo>
                    <a:cubicBezTo>
                      <a:pt x="120" y="857"/>
                      <a:pt x="120" y="856"/>
                      <a:pt x="119" y="855"/>
                    </a:cubicBezTo>
                    <a:cubicBezTo>
                      <a:pt x="117" y="853"/>
                      <a:pt x="115" y="850"/>
                      <a:pt x="113" y="848"/>
                    </a:cubicBezTo>
                    <a:quadBezTo>
                      <a:pt x="113" y="847"/>
                      <a:pt x="113" y="847"/>
                    </a:quadBezTo>
                    <a:cubicBezTo>
                      <a:pt x="104" y="835"/>
                      <a:pt x="96" y="822"/>
                      <a:pt x="89" y="808"/>
                    </a:cubicBezTo>
                    <a:cubicBezTo>
                      <a:pt x="89" y="808"/>
                      <a:pt x="88" y="807"/>
                      <a:pt x="88" y="806"/>
                    </a:cubicBezTo>
                    <a:cubicBezTo>
                      <a:pt x="87" y="804"/>
                      <a:pt x="85" y="801"/>
                      <a:pt x="84" y="798"/>
                    </a:cubicBezTo>
                    <a:cubicBezTo>
                      <a:pt x="84" y="797"/>
                      <a:pt x="83" y="796"/>
                      <a:pt x="83" y="795"/>
                    </a:cubicBezTo>
                    <a:cubicBezTo>
                      <a:pt x="82" y="792"/>
                      <a:pt x="80" y="789"/>
                      <a:pt x="79" y="786"/>
                    </a:cubicBezTo>
                    <a:cubicBezTo>
                      <a:pt x="79" y="785"/>
                      <a:pt x="78" y="784"/>
                      <a:pt x="78" y="783"/>
                    </a:cubicBezTo>
                    <a:cubicBezTo>
                      <a:pt x="77" y="781"/>
                      <a:pt x="76" y="778"/>
                      <a:pt x="75" y="775"/>
                    </a:cubicBezTo>
                    <a:cubicBezTo>
                      <a:pt x="75" y="774"/>
                      <a:pt x="74" y="773"/>
                      <a:pt x="74" y="772"/>
                    </a:cubicBezTo>
                    <a:cubicBezTo>
                      <a:pt x="73" y="769"/>
                      <a:pt x="72" y="766"/>
                      <a:pt x="71" y="763"/>
                    </a:cubicBezTo>
                    <a:cubicBezTo>
                      <a:pt x="71" y="762"/>
                      <a:pt x="71" y="761"/>
                      <a:pt x="70" y="760"/>
                    </a:cubicBezTo>
                    <a:cubicBezTo>
                      <a:pt x="69" y="757"/>
                      <a:pt x="69" y="754"/>
                      <a:pt x="68" y="751"/>
                    </a:cubicBezTo>
                    <a:cubicBezTo>
                      <a:pt x="68" y="750"/>
                      <a:pt x="67" y="749"/>
                      <a:pt x="67" y="748"/>
                    </a:cubicBezTo>
                    <a:cubicBezTo>
                      <a:pt x="66" y="744"/>
                      <a:pt x="66" y="741"/>
                      <a:pt x="65" y="738"/>
                    </a:cubicBezTo>
                    <a:quadBezTo>
                      <a:pt x="65" y="737"/>
                      <a:pt x="65" y="736"/>
                    </a:quadBezTo>
                    <a:cubicBezTo>
                      <a:pt x="64" y="732"/>
                      <a:pt x="63" y="729"/>
                      <a:pt x="63" y="725"/>
                    </a:cubicBezTo>
                    <a:quadBezTo>
                      <a:pt x="63" y="725"/>
                      <a:pt x="63" y="725"/>
                    </a:quadBezTo>
                    <a:quadBezTo>
                      <a:pt x="63" y="725"/>
                      <a:pt x="63" y="725"/>
                    </a:quadBezTo>
                    <a:cubicBezTo>
                      <a:pt x="61" y="712"/>
                      <a:pt x="60" y="699"/>
                      <a:pt x="60" y="686"/>
                    </a:cubicBezTo>
                    <a:cubicBezTo>
                      <a:pt x="60" y="535"/>
                      <a:pt x="182" y="413"/>
                      <a:pt x="333" y="413"/>
                    </a:cubicBezTo>
                    <a:cubicBezTo>
                      <a:pt x="361" y="413"/>
                      <a:pt x="389" y="417"/>
                      <a:pt x="415" y="425"/>
                    </a:cubicBezTo>
                    <a:cubicBezTo>
                      <a:pt x="491" y="327"/>
                      <a:pt x="611" y="263"/>
                      <a:pt x="745" y="263"/>
                    </a:cubicBezTo>
                    <a:cubicBezTo>
                      <a:pt x="806" y="263"/>
                      <a:pt x="863" y="276"/>
                      <a:pt x="915" y="299"/>
                    </a:cubicBezTo>
                    <a:cubicBezTo>
                      <a:pt x="983" y="158"/>
                      <a:pt x="1128" y="60"/>
                      <a:pt x="1296" y="60"/>
                    </a:cubicBezTo>
                    <a:cubicBezTo>
                      <a:pt x="1478" y="60"/>
                      <a:pt x="1633" y="174"/>
                      <a:pt x="1693" y="335"/>
                    </a:cubicBezTo>
                    <a:cubicBezTo>
                      <a:pt x="1708" y="334"/>
                      <a:pt x="1724" y="333"/>
                      <a:pt x="1740" y="333"/>
                    </a:cubicBezTo>
                    <a:cubicBezTo>
                      <a:pt x="1904" y="333"/>
                      <a:pt x="2045" y="427"/>
                      <a:pt x="2114" y="564"/>
                    </a:cubicBezTo>
                    <a:cubicBezTo>
                      <a:pt x="2119" y="563"/>
                      <a:pt x="2125" y="563"/>
                      <a:pt x="2131" y="563"/>
                    </a:cubicBezTo>
                    <a:cubicBezTo>
                      <a:pt x="2186" y="563"/>
                      <a:pt x="2237" y="585"/>
                      <a:pt x="2273" y="621"/>
                    </a:cubicBezTo>
                    <a:quadBezTo>
                      <a:pt x="2273" y="621"/>
                      <a:pt x="2273" y="621"/>
                    </a:quadBezTo>
                    <a:quadBezTo>
                      <a:pt x="2273" y="621"/>
                      <a:pt x="2273" y="621"/>
                    </a:quadBezTo>
                    <a:cubicBezTo>
                      <a:pt x="2285" y="633"/>
                      <a:pt x="2295" y="646"/>
                      <a:pt x="2304" y="660"/>
                    </a:cubicBezTo>
                    <a:quadBezTo>
                      <a:pt x="2304" y="660"/>
                      <a:pt x="2304" y="660"/>
                    </a:quadBezTo>
                    <a:cubicBezTo>
                      <a:pt x="2306" y="662"/>
                      <a:pt x="2307" y="665"/>
                      <a:pt x="2309" y="668"/>
                    </a:cubicBezTo>
                    <a:quadBezTo>
                      <a:pt x="2309" y="668"/>
                      <a:pt x="2309" y="668"/>
                    </a:quadBezTo>
                    <a:cubicBezTo>
                      <a:pt x="2311" y="671"/>
                      <a:pt x="2312" y="674"/>
                      <a:pt x="2313" y="677"/>
                    </a:cubicBezTo>
                    <a:quadBezTo>
                      <a:pt x="2314" y="677"/>
                      <a:pt x="2314" y="677"/>
                    </a:quadBezTo>
                    <a:cubicBezTo>
                      <a:pt x="2315" y="680"/>
                      <a:pt x="2316" y="683"/>
                      <a:pt x="2318" y="685"/>
                    </a:cubicBezTo>
                    <a:quadBezTo>
                      <a:pt x="2318" y="686"/>
                      <a:pt x="2318" y="686"/>
                    </a:quadBezTo>
                    <a:cubicBezTo>
                      <a:pt x="2319" y="689"/>
                      <a:pt x="2320" y="692"/>
                      <a:pt x="2321" y="694"/>
                    </a:cubicBezTo>
                    <a:quadBezTo>
                      <a:pt x="2321" y="695"/>
                      <a:pt x="2322" y="696"/>
                    </a:quadBezTo>
                    <a:cubicBezTo>
                      <a:pt x="2323" y="698"/>
                      <a:pt x="2324" y="701"/>
                      <a:pt x="2324" y="704"/>
                    </a:cubicBezTo>
                    <a:cubicBezTo>
                      <a:pt x="2325" y="704"/>
                      <a:pt x="2325" y="705"/>
                      <a:pt x="2325" y="705"/>
                    </a:cubicBezTo>
                    <a:cubicBezTo>
                      <a:pt x="2326" y="708"/>
                      <a:pt x="2326" y="710"/>
                      <a:pt x="2327" y="713"/>
                    </a:cubicBezTo>
                    <a:cubicBezTo>
                      <a:pt x="2327" y="714"/>
                      <a:pt x="2328" y="714"/>
                      <a:pt x="2328" y="715"/>
                    </a:cubicBezTo>
                    <a:cubicBezTo>
                      <a:pt x="2328" y="717"/>
                      <a:pt x="2329" y="720"/>
                      <a:pt x="2329" y="722"/>
                    </a:cubicBezTo>
                    <a:cubicBezTo>
                      <a:pt x="2330" y="723"/>
                      <a:pt x="2330" y="724"/>
                      <a:pt x="2330" y="725"/>
                    </a:cubicBezTo>
                    <a:cubicBezTo>
                      <a:pt x="2331" y="727"/>
                      <a:pt x="2331" y="730"/>
                      <a:pt x="2331" y="732"/>
                    </a:cubicBezTo>
                    <a:cubicBezTo>
                      <a:pt x="2332" y="733"/>
                      <a:pt x="2332" y="734"/>
                      <a:pt x="2332" y="735"/>
                    </a:cubicBezTo>
                    <a:cubicBezTo>
                      <a:pt x="2332" y="737"/>
                      <a:pt x="2332" y="740"/>
                      <a:pt x="2333" y="742"/>
                    </a:cubicBezTo>
                    <a:cubicBezTo>
                      <a:pt x="2333" y="743"/>
                      <a:pt x="2333" y="744"/>
                      <a:pt x="2333" y="745"/>
                    </a:cubicBezTo>
                    <a:cubicBezTo>
                      <a:pt x="2333" y="748"/>
                      <a:pt x="2334" y="750"/>
                      <a:pt x="2334" y="753"/>
                    </a:cubicBezTo>
                    <a:cubicBezTo>
                      <a:pt x="2334" y="754"/>
                      <a:pt x="2334" y="755"/>
                      <a:pt x="2334" y="756"/>
                    </a:cubicBezTo>
                    <a:cubicBezTo>
                      <a:pt x="2334" y="759"/>
                      <a:pt x="2334" y="763"/>
                      <a:pt x="2334" y="766"/>
                    </a:cubicBezTo>
                    <a:cubicBezTo>
                      <a:pt x="2334" y="878"/>
                      <a:pt x="2243" y="969"/>
                      <a:pt x="2131" y="969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9" name="Freeform 39"/>
              <p:cNvSpPr>
                <a:spLocks noEditPoints="1"/>
              </p:cNvSpPr>
              <p:nvPr/>
            </p:nvSpPr>
            <p:spPr>
              <a:xfrm>
                <a:off x="4627563" y="1980098"/>
                <a:ext cx="2814638" cy="1336675"/>
              </a:xfrm>
              <a:custGeom>
                <a:avLst/>
                <a:gdLst>
                  <a:gd name="T0" fmla="*/ 212 w 2214"/>
                  <a:gd name="T1" fmla="*/ 763 h 1052"/>
                  <a:gd name="T2" fmla="*/ 301 w 2214"/>
                  <a:gd name="T3" fmla="*/ 748 h 1052"/>
                  <a:gd name="T4" fmla="*/ 624 w 2214"/>
                  <a:gd name="T5" fmla="*/ 902 h 1052"/>
                  <a:gd name="T6" fmla="*/ 817 w 2214"/>
                  <a:gd name="T7" fmla="*/ 855 h 1052"/>
                  <a:gd name="T8" fmla="*/ 1117 w 2214"/>
                  <a:gd name="T9" fmla="*/ 1052 h 1052"/>
                  <a:gd name="T10" fmla="*/ 1390 w 2214"/>
                  <a:gd name="T11" fmla="*/ 903 h 1052"/>
                  <a:gd name="T12" fmla="*/ 1620 w 2214"/>
                  <a:gd name="T13" fmla="*/ 972 h 1052"/>
                  <a:gd name="T14" fmla="*/ 1976 w 2214"/>
                  <a:gd name="T15" fmla="*/ 771 h 1052"/>
                  <a:gd name="T16" fmla="*/ 2010 w 2214"/>
                  <a:gd name="T17" fmla="*/ 774 h 1052"/>
                  <a:gd name="T18" fmla="*/ 2214 w 2214"/>
                  <a:gd name="T19" fmla="*/ 571 h 1052"/>
                  <a:gd name="T20" fmla="*/ 2213 w 2214"/>
                  <a:gd name="T21" fmla="*/ 561 h 1052"/>
                  <a:gd name="T22" fmla="*/ 2071 w 2214"/>
                  <a:gd name="T23" fmla="*/ 503 h 1052"/>
                  <a:gd name="T24" fmla="*/ 2054 w 2214"/>
                  <a:gd name="T25" fmla="*/ 504 h 1052"/>
                  <a:gd name="T26" fmla="*/ 1680 w 2214"/>
                  <a:gd name="T27" fmla="*/ 273 h 1052"/>
                  <a:gd name="T28" fmla="*/ 1633 w 2214"/>
                  <a:gd name="T29" fmla="*/ 275 h 1052"/>
                  <a:gd name="T30" fmla="*/ 1236 w 2214"/>
                  <a:gd name="T31" fmla="*/ 0 h 1052"/>
                  <a:gd name="T32" fmla="*/ 855 w 2214"/>
                  <a:gd name="T33" fmla="*/ 239 h 1052"/>
                  <a:gd name="T34" fmla="*/ 685 w 2214"/>
                  <a:gd name="T35" fmla="*/ 203 h 1052"/>
                  <a:gd name="T36" fmla="*/ 355 w 2214"/>
                  <a:gd name="T37" fmla="*/ 365 h 1052"/>
                  <a:gd name="T38" fmla="*/ 273 w 2214"/>
                  <a:gd name="T39" fmla="*/ 353 h 1052"/>
                  <a:gd name="T40" fmla="*/ 0 w 2214"/>
                  <a:gd name="T41" fmla="*/ 626 h 1052"/>
                  <a:gd name="T42" fmla="*/ 3 w 2214"/>
                  <a:gd name="T43" fmla="*/ 665 h 1052"/>
                  <a:gd name="T44" fmla="*/ 212 w 2214"/>
                  <a:gd name="T45" fmla="*/ 763 h 1052"/>
                  <a:gd name="T46" fmla="*/ 379 w 2214"/>
                  <a:gd name="T47" fmla="*/ 404 h 1052"/>
                  <a:gd name="T48" fmla="*/ 723 w 2214"/>
                  <a:gd name="T49" fmla="*/ 245 h 1052"/>
                  <a:gd name="T50" fmla="*/ 395 w 2214"/>
                  <a:gd name="T51" fmla="*/ 452 h 1052"/>
                  <a:gd name="T52" fmla="*/ 39 w 2214"/>
                  <a:gd name="T53" fmla="*/ 585 h 1052"/>
                  <a:gd name="T54" fmla="*/ 379 w 2214"/>
                  <a:gd name="T55" fmla="*/ 404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14" h="1052">
                    <a:moveTo>
                      <a:pt x="212" y="763"/>
                    </a:moveTo>
                    <a:cubicBezTo>
                      <a:pt x="243" y="763"/>
                      <a:pt x="273" y="758"/>
                      <a:pt x="301" y="748"/>
                    </a:cubicBezTo>
                    <a:cubicBezTo>
                      <a:pt x="377" y="842"/>
                      <a:pt x="494" y="902"/>
                      <a:pt x="624" y="902"/>
                    </a:cubicBezTo>
                    <a:cubicBezTo>
                      <a:pt x="694" y="902"/>
                      <a:pt x="759" y="885"/>
                      <a:pt x="817" y="855"/>
                    </a:cubicBezTo>
                    <a:cubicBezTo>
                      <a:pt x="867" y="971"/>
                      <a:pt x="982" y="1052"/>
                      <a:pt x="1117" y="1052"/>
                    </a:cubicBezTo>
                    <a:cubicBezTo>
                      <a:pt x="1231" y="1052"/>
                      <a:pt x="1332" y="993"/>
                      <a:pt x="1390" y="903"/>
                    </a:cubicBezTo>
                    <a:cubicBezTo>
                      <a:pt x="1456" y="947"/>
                      <a:pt x="1535" y="972"/>
                      <a:pt x="1620" y="972"/>
                    </a:cubicBezTo>
                    <a:cubicBezTo>
                      <a:pt x="1771" y="972"/>
                      <a:pt x="1903" y="891"/>
                      <a:pt x="1976" y="771"/>
                    </a:cubicBezTo>
                    <a:cubicBezTo>
                      <a:pt x="1987" y="773"/>
                      <a:pt x="1999" y="774"/>
                      <a:pt x="2010" y="774"/>
                    </a:cubicBezTo>
                    <a:cubicBezTo>
                      <a:pt x="2123" y="774"/>
                      <a:pt x="2214" y="683"/>
                      <a:pt x="2214" y="571"/>
                    </a:cubicBezTo>
                    <a:cubicBezTo>
                      <a:pt x="2214" y="567"/>
                      <a:pt x="2213" y="564"/>
                      <a:pt x="2213" y="561"/>
                    </a:cubicBezTo>
                    <a:cubicBezTo>
                      <a:pt x="2177" y="525"/>
                      <a:pt x="2126" y="503"/>
                      <a:pt x="2071" y="503"/>
                    </a:cubicBezTo>
                    <a:cubicBezTo>
                      <a:pt x="2065" y="503"/>
                      <a:pt x="2059" y="503"/>
                      <a:pt x="2054" y="504"/>
                    </a:cubicBezTo>
                    <a:cubicBezTo>
                      <a:pt x="1985" y="367"/>
                      <a:pt x="1844" y="273"/>
                      <a:pt x="1680" y="273"/>
                    </a:cubicBezTo>
                    <a:cubicBezTo>
                      <a:pt x="1664" y="273"/>
                      <a:pt x="1648" y="274"/>
                      <a:pt x="1633" y="275"/>
                    </a:cubicBezTo>
                    <a:cubicBezTo>
                      <a:pt x="1573" y="114"/>
                      <a:pt x="1418" y="0"/>
                      <a:pt x="1236" y="0"/>
                    </a:cubicBezTo>
                    <a:cubicBezTo>
                      <a:pt x="1068" y="0"/>
                      <a:pt x="923" y="98"/>
                      <a:pt x="855" y="239"/>
                    </a:cubicBezTo>
                    <a:cubicBezTo>
                      <a:pt x="803" y="216"/>
                      <a:pt x="746" y="203"/>
                      <a:pt x="685" y="203"/>
                    </a:cubicBezTo>
                    <a:cubicBezTo>
                      <a:pt x="551" y="203"/>
                      <a:pt x="431" y="267"/>
                      <a:pt x="355" y="365"/>
                    </a:cubicBezTo>
                    <a:cubicBezTo>
                      <a:pt x="329" y="357"/>
                      <a:pt x="301" y="353"/>
                      <a:pt x="273" y="353"/>
                    </a:cubicBezTo>
                    <a:cubicBezTo>
                      <a:pt x="122" y="353"/>
                      <a:pt x="0" y="475"/>
                      <a:pt x="0" y="626"/>
                    </a:cubicBezTo>
                    <a:cubicBezTo>
                      <a:pt x="0" y="639"/>
                      <a:pt x="1" y="652"/>
                      <a:pt x="3" y="665"/>
                    </a:cubicBezTo>
                    <a:cubicBezTo>
                      <a:pt x="53" y="725"/>
                      <a:pt x="128" y="763"/>
                      <a:pt x="212" y="763"/>
                    </a:cubicBezTo>
                    <a:close/>
                    <a:moveTo>
                      <a:pt x="379" y="404"/>
                    </a:moveTo>
                    <a:cubicBezTo>
                      <a:pt x="498" y="214"/>
                      <a:pt x="723" y="245"/>
                      <a:pt x="723" y="245"/>
                    </a:cubicBezTo>
                    <a:cubicBezTo>
                      <a:pt x="457" y="269"/>
                      <a:pt x="395" y="452"/>
                      <a:pt x="395" y="452"/>
                    </a:cubicBezTo>
                    <a:cubicBezTo>
                      <a:pt x="172" y="333"/>
                      <a:pt x="39" y="585"/>
                      <a:pt x="39" y="585"/>
                    </a:cubicBezTo>
                    <a:cubicBezTo>
                      <a:pt x="119" y="321"/>
                      <a:pt x="379" y="404"/>
                      <a:pt x="379" y="40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50" name="Freeform 56"/>
              <p:cNvSpPr/>
              <p:nvPr/>
            </p:nvSpPr>
            <p:spPr>
              <a:xfrm>
                <a:off x="4632326" y="2692885"/>
                <a:ext cx="2886075" cy="796925"/>
              </a:xfrm>
              <a:custGeom>
                <a:avLst/>
                <a:gdLst>
                  <a:gd name="T0" fmla="*/ 2270 w 2271"/>
                  <a:gd name="T1" fmla="*/ 124 h 627"/>
                  <a:gd name="T2" fmla="*/ 2269 w 2271"/>
                  <a:gd name="T3" fmla="*/ 114 h 627"/>
                  <a:gd name="T4" fmla="*/ 2267 w 2271"/>
                  <a:gd name="T5" fmla="*/ 104 h 627"/>
                  <a:gd name="T6" fmla="*/ 2265 w 2271"/>
                  <a:gd name="T7" fmla="*/ 94 h 627"/>
                  <a:gd name="T8" fmla="*/ 2262 w 2271"/>
                  <a:gd name="T9" fmla="*/ 84 h 627"/>
                  <a:gd name="T10" fmla="*/ 2259 w 2271"/>
                  <a:gd name="T11" fmla="*/ 75 h 627"/>
                  <a:gd name="T12" fmla="*/ 2255 w 2271"/>
                  <a:gd name="T13" fmla="*/ 65 h 627"/>
                  <a:gd name="T14" fmla="*/ 2251 w 2271"/>
                  <a:gd name="T15" fmla="*/ 56 h 627"/>
                  <a:gd name="T16" fmla="*/ 2246 w 2271"/>
                  <a:gd name="T17" fmla="*/ 47 h 627"/>
                  <a:gd name="T18" fmla="*/ 2241 w 2271"/>
                  <a:gd name="T19" fmla="*/ 39 h 627"/>
                  <a:gd name="T20" fmla="*/ 2210 w 2271"/>
                  <a:gd name="T21" fmla="*/ 0 h 627"/>
                  <a:gd name="T22" fmla="*/ 2210 w 2271"/>
                  <a:gd name="T23" fmla="*/ 0 h 627"/>
                  <a:gd name="T24" fmla="*/ 2007 w 2271"/>
                  <a:gd name="T25" fmla="*/ 213 h 627"/>
                  <a:gd name="T26" fmla="*/ 1617 w 2271"/>
                  <a:gd name="T27" fmla="*/ 411 h 627"/>
                  <a:gd name="T28" fmla="*/ 1114 w 2271"/>
                  <a:gd name="T29" fmla="*/ 491 h 627"/>
                  <a:gd name="T30" fmla="*/ 621 w 2271"/>
                  <a:gd name="T31" fmla="*/ 341 h 627"/>
                  <a:gd name="T32" fmla="*/ 209 w 2271"/>
                  <a:gd name="T33" fmla="*/ 202 h 627"/>
                  <a:gd name="T34" fmla="*/ 0 w 2271"/>
                  <a:gd name="T35" fmla="*/ 104 h 627"/>
                  <a:gd name="T36" fmla="*/ 2 w 2271"/>
                  <a:gd name="T37" fmla="*/ 115 h 627"/>
                  <a:gd name="T38" fmla="*/ 4 w 2271"/>
                  <a:gd name="T39" fmla="*/ 127 h 627"/>
                  <a:gd name="T40" fmla="*/ 7 w 2271"/>
                  <a:gd name="T41" fmla="*/ 139 h 627"/>
                  <a:gd name="T42" fmla="*/ 11 w 2271"/>
                  <a:gd name="T43" fmla="*/ 151 h 627"/>
                  <a:gd name="T44" fmla="*/ 15 w 2271"/>
                  <a:gd name="T45" fmla="*/ 162 h 627"/>
                  <a:gd name="T46" fmla="*/ 20 w 2271"/>
                  <a:gd name="T47" fmla="*/ 174 h 627"/>
                  <a:gd name="T48" fmla="*/ 25 w 2271"/>
                  <a:gd name="T49" fmla="*/ 185 h 627"/>
                  <a:gd name="T50" fmla="*/ 50 w 2271"/>
                  <a:gd name="T51" fmla="*/ 226 h 627"/>
                  <a:gd name="T52" fmla="*/ 56 w 2271"/>
                  <a:gd name="T53" fmla="*/ 234 h 627"/>
                  <a:gd name="T54" fmla="*/ 63 w 2271"/>
                  <a:gd name="T55" fmla="*/ 243 h 627"/>
                  <a:gd name="T56" fmla="*/ 71 w 2271"/>
                  <a:gd name="T57" fmla="*/ 252 h 627"/>
                  <a:gd name="T58" fmla="*/ 80 w 2271"/>
                  <a:gd name="T59" fmla="*/ 261 h 627"/>
                  <a:gd name="T60" fmla="*/ 89 w 2271"/>
                  <a:gd name="T61" fmla="*/ 269 h 627"/>
                  <a:gd name="T62" fmla="*/ 98 w 2271"/>
                  <a:gd name="T63" fmla="*/ 277 h 627"/>
                  <a:gd name="T64" fmla="*/ 108 w 2271"/>
                  <a:gd name="T65" fmla="*/ 285 h 627"/>
                  <a:gd name="T66" fmla="*/ 118 w 2271"/>
                  <a:gd name="T67" fmla="*/ 292 h 627"/>
                  <a:gd name="T68" fmla="*/ 129 w 2271"/>
                  <a:gd name="T69" fmla="*/ 299 h 627"/>
                  <a:gd name="T70" fmla="*/ 144 w 2271"/>
                  <a:gd name="T71" fmla="*/ 307 h 627"/>
                  <a:gd name="T72" fmla="*/ 156 w 2271"/>
                  <a:gd name="T73" fmla="*/ 313 h 627"/>
                  <a:gd name="T74" fmla="*/ 168 w 2271"/>
                  <a:gd name="T75" fmla="*/ 318 h 627"/>
                  <a:gd name="T76" fmla="*/ 180 w 2271"/>
                  <a:gd name="T77" fmla="*/ 322 h 627"/>
                  <a:gd name="T78" fmla="*/ 192 w 2271"/>
                  <a:gd name="T79" fmla="*/ 326 h 627"/>
                  <a:gd name="T80" fmla="*/ 204 w 2271"/>
                  <a:gd name="T81" fmla="*/ 330 h 627"/>
                  <a:gd name="T82" fmla="*/ 217 w 2271"/>
                  <a:gd name="T83" fmla="*/ 333 h 627"/>
                  <a:gd name="T84" fmla="*/ 230 w 2271"/>
                  <a:gd name="T85" fmla="*/ 335 h 627"/>
                  <a:gd name="T86" fmla="*/ 243 w 2271"/>
                  <a:gd name="T87" fmla="*/ 336 h 627"/>
                  <a:gd name="T88" fmla="*/ 256 w 2271"/>
                  <a:gd name="T89" fmla="*/ 337 h 627"/>
                  <a:gd name="T90" fmla="*/ 358 w 2271"/>
                  <a:gd name="T91" fmla="*/ 323 h 627"/>
                  <a:gd name="T92" fmla="*/ 875 w 2271"/>
                  <a:gd name="T93" fmla="*/ 430 h 627"/>
                  <a:gd name="T94" fmla="*/ 1448 w 2271"/>
                  <a:gd name="T95" fmla="*/ 478 h 627"/>
                  <a:gd name="T96" fmla="*/ 2034 w 2271"/>
                  <a:gd name="T97" fmla="*/ 346 h 627"/>
                  <a:gd name="T98" fmla="*/ 2271 w 2271"/>
                  <a:gd name="T99" fmla="*/ 145 h 627"/>
                  <a:gd name="T100" fmla="*/ 2271 w 2271"/>
                  <a:gd name="T101" fmla="*/ 132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71" h="627">
                    <a:moveTo>
                      <a:pt x="2271" y="132"/>
                    </a:moveTo>
                    <a:cubicBezTo>
                      <a:pt x="2271" y="129"/>
                      <a:pt x="2270" y="127"/>
                      <a:pt x="2270" y="124"/>
                    </a:cubicBezTo>
                    <a:cubicBezTo>
                      <a:pt x="2270" y="123"/>
                      <a:pt x="2270" y="122"/>
                      <a:pt x="2270" y="121"/>
                    </a:cubicBezTo>
                    <a:cubicBezTo>
                      <a:pt x="2269" y="119"/>
                      <a:pt x="2269" y="116"/>
                      <a:pt x="2269" y="114"/>
                    </a:cubicBezTo>
                    <a:cubicBezTo>
                      <a:pt x="2269" y="113"/>
                      <a:pt x="2269" y="112"/>
                      <a:pt x="2268" y="111"/>
                    </a:cubicBezTo>
                    <a:cubicBezTo>
                      <a:pt x="2268" y="109"/>
                      <a:pt x="2268" y="106"/>
                      <a:pt x="2267" y="104"/>
                    </a:cubicBezTo>
                    <a:cubicBezTo>
                      <a:pt x="2267" y="103"/>
                      <a:pt x="2267" y="102"/>
                      <a:pt x="2266" y="101"/>
                    </a:cubicBezTo>
                    <a:cubicBezTo>
                      <a:pt x="2266" y="99"/>
                      <a:pt x="2265" y="96"/>
                      <a:pt x="2265" y="94"/>
                    </a:cubicBezTo>
                    <a:cubicBezTo>
                      <a:pt x="2265" y="93"/>
                      <a:pt x="2264" y="93"/>
                      <a:pt x="2264" y="92"/>
                    </a:cubicBezTo>
                    <a:cubicBezTo>
                      <a:pt x="2263" y="89"/>
                      <a:pt x="2263" y="87"/>
                      <a:pt x="2262" y="84"/>
                    </a:cubicBezTo>
                    <a:cubicBezTo>
                      <a:pt x="2262" y="84"/>
                      <a:pt x="2262" y="83"/>
                      <a:pt x="2261" y="83"/>
                    </a:cubicBezTo>
                    <a:cubicBezTo>
                      <a:pt x="2261" y="80"/>
                      <a:pt x="2260" y="77"/>
                      <a:pt x="2259" y="75"/>
                    </a:cubicBezTo>
                    <a:quadBezTo>
                      <a:pt x="2258" y="74"/>
                      <a:pt x="2258" y="73"/>
                    </a:quadBezTo>
                    <a:cubicBezTo>
                      <a:pt x="2257" y="71"/>
                      <a:pt x="2256" y="68"/>
                      <a:pt x="2255" y="65"/>
                    </a:cubicBezTo>
                    <a:quadBezTo>
                      <a:pt x="2255" y="65"/>
                      <a:pt x="2255" y="64"/>
                    </a:quadBezTo>
                    <a:cubicBezTo>
                      <a:pt x="2253" y="62"/>
                      <a:pt x="2252" y="59"/>
                      <a:pt x="2251" y="56"/>
                    </a:cubicBezTo>
                    <a:quadBezTo>
                      <a:pt x="2251" y="56"/>
                      <a:pt x="2250" y="56"/>
                    </a:quadBezTo>
                    <a:cubicBezTo>
                      <a:pt x="2249" y="53"/>
                      <a:pt x="2248" y="50"/>
                      <a:pt x="2246" y="47"/>
                    </a:cubicBezTo>
                    <a:quadBezTo>
                      <a:pt x="2246" y="47"/>
                      <a:pt x="2246" y="47"/>
                    </a:quadBezTo>
                    <a:cubicBezTo>
                      <a:pt x="2244" y="44"/>
                      <a:pt x="2243" y="41"/>
                      <a:pt x="2241" y="39"/>
                    </a:cubicBezTo>
                    <a:quadBezTo>
                      <a:pt x="2241" y="39"/>
                      <a:pt x="2241" y="39"/>
                    </a:quadBezTo>
                    <a:cubicBezTo>
                      <a:pt x="2232" y="25"/>
                      <a:pt x="2222" y="12"/>
                      <a:pt x="2210" y="0"/>
                    </a:cubicBezTo>
                    <a:quadBezTo>
                      <a:pt x="2210" y="0"/>
                      <a:pt x="2210" y="0"/>
                    </a:quadBezTo>
                    <a:quadBezTo>
                      <a:pt x="2210" y="0"/>
                      <a:pt x="2210" y="0"/>
                    </a:quadBezTo>
                    <a:cubicBezTo>
                      <a:pt x="2210" y="3"/>
                      <a:pt x="2211" y="6"/>
                      <a:pt x="2211" y="10"/>
                    </a:cubicBezTo>
                    <a:cubicBezTo>
                      <a:pt x="2211" y="122"/>
                      <a:pt x="2120" y="213"/>
                      <a:pt x="2007" y="213"/>
                    </a:cubicBezTo>
                    <a:cubicBezTo>
                      <a:pt x="1996" y="213"/>
                      <a:pt x="1984" y="212"/>
                      <a:pt x="1973" y="210"/>
                    </a:cubicBezTo>
                    <a:cubicBezTo>
                      <a:pt x="1900" y="330"/>
                      <a:pt x="1768" y="411"/>
                      <a:pt x="1617" y="411"/>
                    </a:cubicBezTo>
                    <a:cubicBezTo>
                      <a:pt x="1532" y="411"/>
                      <a:pt x="1453" y="386"/>
                      <a:pt x="1387" y="342"/>
                    </a:cubicBezTo>
                    <a:cubicBezTo>
                      <a:pt x="1329" y="432"/>
                      <a:pt x="1228" y="491"/>
                      <a:pt x="1114" y="491"/>
                    </a:cubicBezTo>
                    <a:cubicBezTo>
                      <a:pt x="979" y="491"/>
                      <a:pt x="864" y="410"/>
                      <a:pt x="814" y="294"/>
                    </a:cubicBezTo>
                    <a:cubicBezTo>
                      <a:pt x="756" y="324"/>
                      <a:pt x="691" y="341"/>
                      <a:pt x="621" y="341"/>
                    </a:cubicBezTo>
                    <a:cubicBezTo>
                      <a:pt x="491" y="341"/>
                      <a:pt x="374" y="281"/>
                      <a:pt x="298" y="187"/>
                    </a:cubicBezTo>
                    <a:cubicBezTo>
                      <a:pt x="270" y="197"/>
                      <a:pt x="240" y="202"/>
                      <a:pt x="209" y="202"/>
                    </a:cubicBezTo>
                    <a:cubicBezTo>
                      <a:pt x="125" y="202"/>
                      <a:pt x="50" y="164"/>
                      <a:pt x="0" y="104"/>
                    </a:cubicBezTo>
                    <a:quadBezTo>
                      <a:pt x="0" y="104"/>
                      <a:pt x="0" y="104"/>
                    </a:quadBezTo>
                    <a:quadBezTo>
                      <a:pt x="0" y="104"/>
                      <a:pt x="0" y="104"/>
                    </a:quadBezTo>
                    <a:cubicBezTo>
                      <a:pt x="0" y="108"/>
                      <a:pt x="1" y="111"/>
                      <a:pt x="2" y="115"/>
                    </a:cubicBezTo>
                    <a:quadBezTo>
                      <a:pt x="2" y="116"/>
                      <a:pt x="2" y="117"/>
                    </a:quadBezTo>
                    <a:cubicBezTo>
                      <a:pt x="3" y="120"/>
                      <a:pt x="3" y="123"/>
                      <a:pt x="4" y="127"/>
                    </a:cubicBezTo>
                    <a:cubicBezTo>
                      <a:pt x="4" y="128"/>
                      <a:pt x="5" y="129"/>
                      <a:pt x="5" y="130"/>
                    </a:cubicBezTo>
                    <a:cubicBezTo>
                      <a:pt x="6" y="133"/>
                      <a:pt x="6" y="136"/>
                      <a:pt x="7" y="139"/>
                    </a:cubicBezTo>
                    <a:cubicBezTo>
                      <a:pt x="8" y="140"/>
                      <a:pt x="8" y="141"/>
                      <a:pt x="8" y="142"/>
                    </a:cubicBezTo>
                    <a:cubicBezTo>
                      <a:pt x="9" y="145"/>
                      <a:pt x="10" y="148"/>
                      <a:pt x="11" y="151"/>
                    </a:cubicBezTo>
                    <a:cubicBezTo>
                      <a:pt x="11" y="152"/>
                      <a:pt x="12" y="153"/>
                      <a:pt x="12" y="154"/>
                    </a:cubicBezTo>
                    <a:cubicBezTo>
                      <a:pt x="13" y="157"/>
                      <a:pt x="14" y="160"/>
                      <a:pt x="15" y="162"/>
                    </a:cubicBezTo>
                    <a:cubicBezTo>
                      <a:pt x="15" y="163"/>
                      <a:pt x="16" y="164"/>
                      <a:pt x="16" y="165"/>
                    </a:cubicBezTo>
                    <a:cubicBezTo>
                      <a:pt x="17" y="168"/>
                      <a:pt x="19" y="171"/>
                      <a:pt x="20" y="174"/>
                    </a:cubicBezTo>
                    <a:cubicBezTo>
                      <a:pt x="20" y="175"/>
                      <a:pt x="21" y="176"/>
                      <a:pt x="21" y="177"/>
                    </a:cubicBezTo>
                    <a:cubicBezTo>
                      <a:pt x="22" y="180"/>
                      <a:pt x="24" y="183"/>
                      <a:pt x="25" y="185"/>
                    </a:cubicBezTo>
                    <a:cubicBezTo>
                      <a:pt x="25" y="186"/>
                      <a:pt x="26" y="187"/>
                      <a:pt x="26" y="187"/>
                    </a:cubicBezTo>
                    <a:cubicBezTo>
                      <a:pt x="33" y="201"/>
                      <a:pt x="41" y="214"/>
                      <a:pt x="50" y="226"/>
                    </a:cubicBezTo>
                    <a:quadBezTo>
                      <a:pt x="50" y="226"/>
                      <a:pt x="50" y="227"/>
                    </a:quadBezTo>
                    <a:cubicBezTo>
                      <a:pt x="52" y="229"/>
                      <a:pt x="54" y="232"/>
                      <a:pt x="56" y="234"/>
                    </a:cubicBezTo>
                    <a:cubicBezTo>
                      <a:pt x="57" y="235"/>
                      <a:pt x="57" y="236"/>
                      <a:pt x="58" y="237"/>
                    </a:cubicBezTo>
                    <a:cubicBezTo>
                      <a:pt x="60" y="239"/>
                      <a:pt x="61" y="241"/>
                      <a:pt x="63" y="243"/>
                    </a:cubicBezTo>
                    <a:cubicBezTo>
                      <a:pt x="64" y="244"/>
                      <a:pt x="65" y="245"/>
                      <a:pt x="66" y="246"/>
                    </a:cubicBezTo>
                    <a:cubicBezTo>
                      <a:pt x="68" y="248"/>
                      <a:pt x="70" y="250"/>
                      <a:pt x="71" y="252"/>
                    </a:cubicBezTo>
                    <a:cubicBezTo>
                      <a:pt x="72" y="253"/>
                      <a:pt x="74" y="254"/>
                      <a:pt x="75" y="255"/>
                    </a:cubicBezTo>
                    <a:cubicBezTo>
                      <a:pt x="76" y="257"/>
                      <a:pt x="78" y="259"/>
                      <a:pt x="80" y="261"/>
                    </a:cubicBezTo>
                    <a:cubicBezTo>
                      <a:pt x="81" y="262"/>
                      <a:pt x="82" y="263"/>
                      <a:pt x="84" y="264"/>
                    </a:cubicBezTo>
                    <a:cubicBezTo>
                      <a:pt x="85" y="266"/>
                      <a:pt x="87" y="267"/>
                      <a:pt x="89" y="269"/>
                    </a:cubicBezTo>
                    <a:cubicBezTo>
                      <a:pt x="90" y="270"/>
                      <a:pt x="92" y="271"/>
                      <a:pt x="93" y="273"/>
                    </a:cubicBezTo>
                    <a:cubicBezTo>
                      <a:pt x="95" y="274"/>
                      <a:pt x="97" y="276"/>
                      <a:pt x="98" y="277"/>
                    </a:cubicBezTo>
                    <a:cubicBezTo>
                      <a:pt x="100" y="278"/>
                      <a:pt x="101" y="279"/>
                      <a:pt x="103" y="280"/>
                    </a:cubicBezTo>
                    <a:cubicBezTo>
                      <a:pt x="105" y="282"/>
                      <a:pt x="106" y="283"/>
                      <a:pt x="108" y="285"/>
                    </a:cubicBezTo>
                    <a:cubicBezTo>
                      <a:pt x="110" y="286"/>
                      <a:pt x="111" y="287"/>
                      <a:pt x="113" y="288"/>
                    </a:cubicBezTo>
                    <a:cubicBezTo>
                      <a:pt x="115" y="289"/>
                      <a:pt x="117" y="291"/>
                      <a:pt x="118" y="292"/>
                    </a:cubicBezTo>
                    <a:cubicBezTo>
                      <a:pt x="120" y="293"/>
                      <a:pt x="122" y="294"/>
                      <a:pt x="124" y="295"/>
                    </a:cubicBezTo>
                    <a:cubicBezTo>
                      <a:pt x="125" y="296"/>
                      <a:pt x="127" y="297"/>
                      <a:pt x="129" y="299"/>
                    </a:cubicBezTo>
                    <a:cubicBezTo>
                      <a:pt x="132" y="300"/>
                      <a:pt x="135" y="302"/>
                      <a:pt x="137" y="303"/>
                    </a:cubicBezTo>
                    <a:cubicBezTo>
                      <a:pt x="140" y="305"/>
                      <a:pt x="142" y="306"/>
                      <a:pt x="144" y="307"/>
                    </a:cubicBezTo>
                    <a:cubicBezTo>
                      <a:pt x="146" y="308"/>
                      <a:pt x="148" y="309"/>
                      <a:pt x="151" y="310"/>
                    </a:cubicBezTo>
                    <a:cubicBezTo>
                      <a:pt x="152" y="311"/>
                      <a:pt x="154" y="312"/>
                      <a:pt x="156" y="313"/>
                    </a:cubicBezTo>
                    <a:cubicBezTo>
                      <a:pt x="158" y="314"/>
                      <a:pt x="160" y="315"/>
                      <a:pt x="162" y="316"/>
                    </a:cubicBezTo>
                    <a:cubicBezTo>
                      <a:pt x="164" y="316"/>
                      <a:pt x="166" y="317"/>
                      <a:pt x="168" y="318"/>
                    </a:cubicBezTo>
                    <a:cubicBezTo>
                      <a:pt x="170" y="319"/>
                      <a:pt x="172" y="320"/>
                      <a:pt x="174" y="320"/>
                    </a:cubicBezTo>
                    <a:cubicBezTo>
                      <a:pt x="176" y="321"/>
                      <a:pt x="178" y="322"/>
                      <a:pt x="180" y="322"/>
                    </a:cubicBezTo>
                    <a:cubicBezTo>
                      <a:pt x="182" y="323"/>
                      <a:pt x="184" y="324"/>
                      <a:pt x="186" y="325"/>
                    </a:cubicBezTo>
                    <a:cubicBezTo>
                      <a:pt x="188" y="325"/>
                      <a:pt x="190" y="326"/>
                      <a:pt x="192" y="326"/>
                    </a:cubicBezTo>
                    <a:cubicBezTo>
                      <a:pt x="194" y="327"/>
                      <a:pt x="197" y="328"/>
                      <a:pt x="199" y="328"/>
                    </a:cubicBezTo>
                    <a:cubicBezTo>
                      <a:pt x="201" y="329"/>
                      <a:pt x="203" y="329"/>
                      <a:pt x="204" y="330"/>
                    </a:cubicBezTo>
                    <a:cubicBezTo>
                      <a:pt x="207" y="330"/>
                      <a:pt x="209" y="331"/>
                      <a:pt x="212" y="331"/>
                    </a:cubicBezTo>
                    <a:cubicBezTo>
                      <a:pt x="213" y="332"/>
                      <a:pt x="215" y="332"/>
                      <a:pt x="217" y="333"/>
                    </a:cubicBezTo>
                    <a:cubicBezTo>
                      <a:pt x="220" y="333"/>
                      <a:pt x="222" y="333"/>
                      <a:pt x="225" y="334"/>
                    </a:cubicBezTo>
                    <a:cubicBezTo>
                      <a:pt x="226" y="334"/>
                      <a:pt x="228" y="335"/>
                      <a:pt x="230" y="335"/>
                    </a:cubicBezTo>
                    <a:cubicBezTo>
                      <a:pt x="233" y="335"/>
                      <a:pt x="235" y="336"/>
                      <a:pt x="238" y="336"/>
                    </a:cubicBezTo>
                    <a:cubicBezTo>
                      <a:pt x="240" y="336"/>
                      <a:pt x="241" y="336"/>
                      <a:pt x="243" y="336"/>
                    </a:cubicBezTo>
                    <a:cubicBezTo>
                      <a:pt x="246" y="337"/>
                      <a:pt x="249" y="337"/>
                      <a:pt x="252" y="337"/>
                    </a:cubicBezTo>
                    <a:cubicBezTo>
                      <a:pt x="254" y="337"/>
                      <a:pt x="255" y="337"/>
                      <a:pt x="256" y="337"/>
                    </a:cubicBezTo>
                    <a:cubicBezTo>
                      <a:pt x="261" y="338"/>
                      <a:pt x="265" y="338"/>
                      <a:pt x="270" y="338"/>
                    </a:cubicBezTo>
                    <a:cubicBezTo>
                      <a:pt x="301" y="338"/>
                      <a:pt x="331" y="333"/>
                      <a:pt x="358" y="323"/>
                    </a:cubicBezTo>
                    <a:cubicBezTo>
                      <a:pt x="435" y="417"/>
                      <a:pt x="551" y="477"/>
                      <a:pt x="682" y="477"/>
                    </a:cubicBezTo>
                    <a:cubicBezTo>
                      <a:pt x="751" y="477"/>
                      <a:pt x="817" y="460"/>
                      <a:pt x="875" y="430"/>
                    </a:cubicBezTo>
                    <a:cubicBezTo>
                      <a:pt x="925" y="546"/>
                      <a:pt x="1040" y="627"/>
                      <a:pt x="1174" y="627"/>
                    </a:cubicBezTo>
                    <a:cubicBezTo>
                      <a:pt x="1289" y="627"/>
                      <a:pt x="1390" y="567"/>
                      <a:pt x="1448" y="478"/>
                    </a:cubicBezTo>
                    <a:cubicBezTo>
                      <a:pt x="1514" y="521"/>
                      <a:pt x="1593" y="546"/>
                      <a:pt x="1677" y="546"/>
                    </a:cubicBezTo>
                    <a:cubicBezTo>
                      <a:pt x="1828" y="546"/>
                      <a:pt x="1961" y="466"/>
                      <a:pt x="2034" y="346"/>
                    </a:cubicBezTo>
                    <a:cubicBezTo>
                      <a:pt x="2045" y="347"/>
                      <a:pt x="2056" y="348"/>
                      <a:pt x="2068" y="348"/>
                    </a:cubicBezTo>
                    <a:cubicBezTo>
                      <a:pt x="2180" y="348"/>
                      <a:pt x="2271" y="257"/>
                      <a:pt x="2271" y="145"/>
                    </a:cubicBezTo>
                    <a:cubicBezTo>
                      <a:pt x="2271" y="142"/>
                      <a:pt x="2271" y="138"/>
                      <a:pt x="2271" y="135"/>
                    </a:cubicBezTo>
                    <a:cubicBezTo>
                      <a:pt x="2271" y="134"/>
                      <a:pt x="2271" y="133"/>
                      <a:pt x="2271" y="13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51" name="Freeform 57"/>
              <p:cNvSpPr/>
              <p:nvPr/>
            </p:nvSpPr>
            <p:spPr>
              <a:xfrm>
                <a:off x="4678363" y="2251560"/>
                <a:ext cx="868363" cy="471487"/>
              </a:xfrm>
              <a:custGeom>
                <a:avLst/>
                <a:gdLst>
                  <a:gd name="T0" fmla="*/ 356 w 684"/>
                  <a:gd name="T1" fmla="*/ 238 h 371"/>
                  <a:gd name="T2" fmla="*/ 684 w 684"/>
                  <a:gd name="T3" fmla="*/ 31 h 371"/>
                  <a:gd name="T4" fmla="*/ 340 w 684"/>
                  <a:gd name="T5" fmla="*/ 190 h 371"/>
                  <a:gd name="T6" fmla="*/ 0 w 684"/>
                  <a:gd name="T7" fmla="*/ 371 h 371"/>
                  <a:gd name="T8" fmla="*/ 356 w 684"/>
                  <a:gd name="T9" fmla="*/ 238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4" h="371">
                    <a:moveTo>
                      <a:pt x="356" y="238"/>
                    </a:moveTo>
                    <a:cubicBezTo>
                      <a:pt x="356" y="238"/>
                      <a:pt x="418" y="55"/>
                      <a:pt x="684" y="31"/>
                    </a:cubicBezTo>
                    <a:cubicBezTo>
                      <a:pt x="684" y="31"/>
                      <a:pt x="459" y="0"/>
                      <a:pt x="340" y="190"/>
                    </a:cubicBezTo>
                    <a:cubicBezTo>
                      <a:pt x="340" y="190"/>
                      <a:pt x="80" y="107"/>
                      <a:pt x="0" y="371"/>
                    </a:cubicBezTo>
                    <a:cubicBezTo>
                      <a:pt x="0" y="371"/>
                      <a:pt x="133" y="119"/>
                      <a:pt x="356" y="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5614034" y="1803854"/>
              <a:ext cx="10020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Itsea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71792" y="5359949"/>
            <a:ext cx="1972042" cy="577367"/>
            <a:chOff x="2187172" y="5696041"/>
            <a:chExt cx="1972042" cy="577367"/>
          </a:xfrm>
        </p:grpSpPr>
        <p:sp>
          <p:nvSpPr>
            <p:cNvPr id="54" name="TextBox 53"/>
            <p:cNvSpPr txBox="1"/>
            <p:nvPr/>
          </p:nvSpPr>
          <p:spPr>
            <a:xfrm>
              <a:off x="2833740" y="5696041"/>
              <a:ext cx="6686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GPS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187172" y="5996409"/>
              <a:ext cx="197204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/>
                <a:t>-    Location 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07699" y="5359949"/>
            <a:ext cx="1972042" cy="946699"/>
            <a:chOff x="2187172" y="5696041"/>
            <a:chExt cx="1972042" cy="946699"/>
          </a:xfrm>
        </p:grpSpPr>
        <p:sp>
          <p:nvSpPr>
            <p:cNvPr id="64" name="TextBox 63"/>
            <p:cNvSpPr txBox="1"/>
            <p:nvPr/>
          </p:nvSpPr>
          <p:spPr>
            <a:xfrm>
              <a:off x="2340933" y="5696041"/>
              <a:ext cx="165925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sensing_light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87172" y="5996409"/>
              <a:ext cx="19720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ctr">
                <a:buFontTx/>
                <a:buChar char="-"/>
                <a:defRPr/>
              </a:pPr>
              <a:r>
                <a:rPr lang="en-US" sz="1200"/>
                <a:t>Sensing_time</a:t>
              </a:r>
            </a:p>
            <a:p>
              <a:pPr marL="171450" indent="-171450" algn="ctr">
                <a:buFontTx/>
                <a:buChar char="-"/>
                <a:defRPr/>
              </a:pPr>
              <a:r>
                <a:rPr lang="en-US" sz="1200"/>
                <a:t>Brightness</a:t>
              </a:r>
            </a:p>
            <a:p>
              <a:pPr algn="ctr">
                <a:defRPr/>
              </a:pPr>
              <a:endParaRPr lang="en-US" sz="120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343606" y="5359949"/>
            <a:ext cx="1972042" cy="762033"/>
            <a:chOff x="2187172" y="5696041"/>
            <a:chExt cx="1972042" cy="762033"/>
          </a:xfrm>
        </p:grpSpPr>
        <p:sp>
          <p:nvSpPr>
            <p:cNvPr id="67" name="TextBox 66"/>
            <p:cNvSpPr txBox="1"/>
            <p:nvPr/>
          </p:nvSpPr>
          <p:spPr>
            <a:xfrm>
              <a:off x="2248176" y="5696041"/>
              <a:ext cx="184023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sensing_sonic 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187172" y="5996409"/>
              <a:ext cx="197204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ctr">
                <a:buFontTx/>
                <a:buChar char="-"/>
                <a:defRPr/>
              </a:pPr>
              <a:r>
                <a:rPr lang="en-US" sz="1200"/>
                <a:t>Distance</a:t>
              </a:r>
            </a:p>
            <a:p>
              <a:pPr marL="171450" indent="-171450" algn="ctr">
                <a:buFontTx/>
                <a:buChar char="-"/>
                <a:defRPr/>
              </a:pPr>
              <a:endParaRPr lang="en-US" sz="120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820419" y="5359949"/>
            <a:ext cx="1972042" cy="577367"/>
            <a:chOff x="2187172" y="5696041"/>
            <a:chExt cx="1972042" cy="577367"/>
          </a:xfrm>
        </p:grpSpPr>
        <p:sp>
          <p:nvSpPr>
            <p:cNvPr id="70" name="TextBox 69"/>
            <p:cNvSpPr txBox="1"/>
            <p:nvPr/>
          </p:nvSpPr>
          <p:spPr>
            <a:xfrm>
              <a:off x="2305013" y="5696041"/>
              <a:ext cx="17354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sensing_wave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187172" y="5996409"/>
              <a:ext cx="197204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/>
                <a:t>-  Wave_val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3063" y="2298249"/>
            <a:ext cx="19018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400"/>
              <a:t>Ship_ID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400"/>
              <a:t>Calculate_Val</a:t>
            </a:r>
            <a:endParaRPr lang="ko-KR" altLang="en-US" sz="1400"/>
          </a:p>
        </p:txBody>
      </p:sp>
      <p:pic>
        <p:nvPicPr>
          <p:cNvPr id="9" name="그래픽 8" descr="위성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7272" y="4615808"/>
            <a:ext cx="764815" cy="764815"/>
          </a:xfrm>
          <a:prstGeom prst="rect">
            <a:avLst/>
          </a:prstGeom>
        </p:spPr>
      </p:pic>
      <p:pic>
        <p:nvPicPr>
          <p:cNvPr id="89" name="그래픽 88" descr="예인선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5334" y="1701176"/>
            <a:ext cx="590063" cy="590063"/>
          </a:xfrm>
          <a:prstGeom prst="rect">
            <a:avLst/>
          </a:prstGeom>
        </p:spPr>
      </p:pic>
      <p:pic>
        <p:nvPicPr>
          <p:cNvPr id="90" name="그래픽 89" descr="회중전등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23464" y="4589165"/>
            <a:ext cx="740511" cy="740511"/>
          </a:xfrm>
          <a:prstGeom prst="rect">
            <a:avLst/>
          </a:prstGeom>
        </p:spPr>
      </p:pic>
      <p:pic>
        <p:nvPicPr>
          <p:cNvPr id="91" name="그래픽 90" descr="무선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91587" y="4607670"/>
            <a:ext cx="676079" cy="676079"/>
          </a:xfrm>
          <a:prstGeom prst="rect">
            <a:avLst/>
          </a:prstGeom>
        </p:spPr>
      </p:pic>
      <p:pic>
        <p:nvPicPr>
          <p:cNvPr id="92" name="그래픽 91" descr="물결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30299" y="4569569"/>
            <a:ext cx="752279" cy="752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lowchart: Process 5"/>
          <p:cNvSpPr/>
          <p:nvPr/>
        </p:nvSpPr>
        <p:spPr>
          <a:xfrm>
            <a:off x="1682068" y="2895521"/>
            <a:ext cx="1430241" cy="350527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테이블 정의서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schemeClr val="accent2"/>
                </a:solidFill>
              </a:rPr>
              <a:t>GCP mysql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8C37ADA-FE03-4EF7-8F15-3521BBE76F4D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36134" y="1848552"/>
            <a:ext cx="1420502" cy="4552246"/>
            <a:chOff x="1580009" y="1514764"/>
            <a:chExt cx="2096063" cy="4714828"/>
          </a:xfrm>
        </p:grpSpPr>
        <p:sp>
          <p:nvSpPr>
            <p:cNvPr id="6" name="Flowchart: Process 5"/>
            <p:cNvSpPr/>
            <p:nvPr/>
          </p:nvSpPr>
          <p:spPr>
            <a:xfrm>
              <a:off x="1580009" y="2556495"/>
              <a:ext cx="2096063" cy="367309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7" name="Pentagon 6"/>
            <p:cNvSpPr/>
            <p:nvPr/>
          </p:nvSpPr>
          <p:spPr>
            <a:xfrm rot="5400000">
              <a:off x="2004584" y="1090190"/>
              <a:ext cx="1246911" cy="2096062"/>
            </a:xfrm>
            <a:prstGeom prst="homePlate">
              <a:avLst>
                <a:gd name="adj" fmla="val 80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9" name="Flowchart: Process 8"/>
            <p:cNvSpPr/>
            <p:nvPr/>
          </p:nvSpPr>
          <p:spPr>
            <a:xfrm>
              <a:off x="1580009" y="1514764"/>
              <a:ext cx="2096063" cy="387748"/>
            </a:xfrm>
            <a:prstGeom prst="flowChartProcess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16937" y="1548553"/>
              <a:ext cx="2019619" cy="308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chemeClr val="bg1"/>
                  </a:solidFill>
                </a:rPr>
                <a:t>&lt;GPS&gt;</a:t>
              </a:r>
              <a:endParaRPr lang="en-US" sz="14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745969" y="3415661"/>
              <a:ext cx="1745614" cy="1091684"/>
              <a:chOff x="6225606" y="1958109"/>
              <a:chExt cx="1653308" cy="932873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6225606" y="1958109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225606" y="2438400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225606" y="2890982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/>
        </p:nvGrpSpPr>
        <p:grpSpPr>
          <a:xfrm>
            <a:off x="4781125" y="1837431"/>
            <a:ext cx="1489209" cy="4552246"/>
            <a:chOff x="1548093" y="1514764"/>
            <a:chExt cx="2182482" cy="4714828"/>
          </a:xfrm>
        </p:grpSpPr>
        <p:sp>
          <p:nvSpPr>
            <p:cNvPr id="18" name="Flowchart: Process 17"/>
            <p:cNvSpPr/>
            <p:nvPr/>
          </p:nvSpPr>
          <p:spPr>
            <a:xfrm>
              <a:off x="1580009" y="2556496"/>
              <a:ext cx="2096063" cy="367309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19" name="Pentagon 18"/>
            <p:cNvSpPr/>
            <p:nvPr/>
          </p:nvSpPr>
          <p:spPr>
            <a:xfrm rot="5400000">
              <a:off x="2004584" y="1090190"/>
              <a:ext cx="1246911" cy="2096062"/>
            </a:xfrm>
            <a:prstGeom prst="homePlate">
              <a:avLst>
                <a:gd name="adj" fmla="val 807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21" name="Flowchart: Process 20"/>
            <p:cNvSpPr/>
            <p:nvPr/>
          </p:nvSpPr>
          <p:spPr>
            <a:xfrm>
              <a:off x="1580009" y="1514764"/>
              <a:ext cx="2096063" cy="387748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48093" y="1536700"/>
              <a:ext cx="2182482" cy="302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chemeClr val="bg1"/>
                  </a:solidFill>
                </a:rPr>
                <a:t>&lt;Sensing light&gt; </a:t>
              </a:r>
              <a:endParaRPr lang="en-US" sz="14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745969" y="3415661"/>
              <a:ext cx="1745614" cy="1091684"/>
              <a:chOff x="6225606" y="1958109"/>
              <a:chExt cx="1653308" cy="932873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6225606" y="1958109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6225606" y="2438400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6225606" y="2890982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7956362" y="1848552"/>
            <a:ext cx="1567444" cy="4541124"/>
            <a:chOff x="1462747" y="1514764"/>
            <a:chExt cx="2297140" cy="4703308"/>
          </a:xfrm>
        </p:grpSpPr>
        <p:sp>
          <p:nvSpPr>
            <p:cNvPr id="30" name="Flowchart: Process 29"/>
            <p:cNvSpPr/>
            <p:nvPr/>
          </p:nvSpPr>
          <p:spPr>
            <a:xfrm>
              <a:off x="1580009" y="2556495"/>
              <a:ext cx="2096063" cy="366157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31" name="Pentagon 30"/>
            <p:cNvSpPr/>
            <p:nvPr/>
          </p:nvSpPr>
          <p:spPr>
            <a:xfrm rot="5400000">
              <a:off x="2004584" y="1090190"/>
              <a:ext cx="1246911" cy="2096062"/>
            </a:xfrm>
            <a:prstGeom prst="homePlate">
              <a:avLst>
                <a:gd name="adj" fmla="val 807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33" name="Flowchart: Process 32"/>
            <p:cNvSpPr/>
            <p:nvPr/>
          </p:nvSpPr>
          <p:spPr>
            <a:xfrm>
              <a:off x="1580009" y="1514764"/>
              <a:ext cx="2096063" cy="387748"/>
            </a:xfrm>
            <a:prstGeom prst="flowChartProcess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62747" y="1548553"/>
              <a:ext cx="2297140" cy="308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chemeClr val="bg1"/>
                  </a:solidFill>
                </a:rPr>
                <a:t>&lt;sensing_sonic &gt;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745969" y="3415661"/>
              <a:ext cx="1745614" cy="1091684"/>
              <a:chOff x="6225606" y="1958109"/>
              <a:chExt cx="1653308" cy="932873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6225606" y="1958109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6225606" y="2438400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225606" y="2890982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oup 40"/>
          <p:cNvGrpSpPr/>
          <p:nvPr/>
        </p:nvGrpSpPr>
        <p:grpSpPr>
          <a:xfrm>
            <a:off x="9676504" y="1837431"/>
            <a:ext cx="1430240" cy="4563366"/>
            <a:chOff x="1580009" y="1514764"/>
            <a:chExt cx="2096063" cy="4726345"/>
          </a:xfrm>
        </p:grpSpPr>
        <p:sp>
          <p:nvSpPr>
            <p:cNvPr id="42" name="Flowchart: Process 41"/>
            <p:cNvSpPr/>
            <p:nvPr/>
          </p:nvSpPr>
          <p:spPr>
            <a:xfrm>
              <a:off x="1580009" y="2556495"/>
              <a:ext cx="2096063" cy="3684614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43" name="Pentagon 42"/>
            <p:cNvSpPr/>
            <p:nvPr/>
          </p:nvSpPr>
          <p:spPr>
            <a:xfrm rot="5400000">
              <a:off x="2004584" y="1090190"/>
              <a:ext cx="1246911" cy="2096062"/>
            </a:xfrm>
            <a:prstGeom prst="homePlate">
              <a:avLst>
                <a:gd name="adj" fmla="val 807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45" name="Flowchart: Process 44"/>
            <p:cNvSpPr/>
            <p:nvPr/>
          </p:nvSpPr>
          <p:spPr>
            <a:xfrm>
              <a:off x="1580009" y="1514764"/>
              <a:ext cx="2096063" cy="387748"/>
            </a:xfrm>
            <a:prstGeom prst="flowChartProces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6528" y="1548555"/>
              <a:ext cx="1805054" cy="318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sz="140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745969" y="3415661"/>
              <a:ext cx="1745614" cy="1091684"/>
              <a:chOff x="6225606" y="1958109"/>
              <a:chExt cx="1653308" cy="932873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6225606" y="1958109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225606" y="2438400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225606" y="2890982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4"/>
          <p:cNvGrpSpPr/>
          <p:nvPr/>
        </p:nvGrpSpPr>
        <p:grpSpPr>
          <a:xfrm>
            <a:off x="146217" y="1826974"/>
            <a:ext cx="1460405" cy="4573825"/>
            <a:chOff x="1535803" y="1514764"/>
            <a:chExt cx="2140269" cy="4589887"/>
          </a:xfrm>
        </p:grpSpPr>
        <p:sp>
          <p:nvSpPr>
            <p:cNvPr id="54" name="Flowchart: Process 5"/>
            <p:cNvSpPr/>
            <p:nvPr/>
          </p:nvSpPr>
          <p:spPr>
            <a:xfrm>
              <a:off x="1580008" y="2556496"/>
              <a:ext cx="2096063" cy="354815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55" name="Pentagon 6"/>
            <p:cNvSpPr/>
            <p:nvPr/>
          </p:nvSpPr>
          <p:spPr>
            <a:xfrm rot="5400000">
              <a:off x="2004584" y="1090191"/>
              <a:ext cx="1246911" cy="2096063"/>
            </a:xfrm>
            <a:prstGeom prst="homePlate">
              <a:avLst>
                <a:gd name="adj" fmla="val 807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56" name="Rectangle 7"/>
            <p:cNvSpPr/>
            <p:nvPr/>
          </p:nvSpPr>
          <p:spPr>
            <a:xfrm>
              <a:off x="1959559" y="1950018"/>
              <a:ext cx="1303834" cy="826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Lato Black"/>
                </a:rPr>
                <a:t>항목명</a:t>
              </a:r>
            </a:p>
            <a:p>
              <a:pPr algn="ctr"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Lato Black"/>
                </a:rPr>
                <a:t>Ship_ID</a:t>
              </a:r>
            </a:p>
          </p:txBody>
        </p:sp>
        <p:sp>
          <p:nvSpPr>
            <p:cNvPr id="57" name="Flowchart: Process 8"/>
            <p:cNvSpPr/>
            <p:nvPr/>
          </p:nvSpPr>
          <p:spPr>
            <a:xfrm>
              <a:off x="1580009" y="1514764"/>
              <a:ext cx="2096063" cy="387748"/>
            </a:xfrm>
            <a:prstGeom prst="flowChartProcess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58" name="Rectangle 9"/>
            <p:cNvSpPr/>
            <p:nvPr/>
          </p:nvSpPr>
          <p:spPr>
            <a:xfrm>
              <a:off x="1535803" y="1548554"/>
              <a:ext cx="2140266" cy="3006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chemeClr val="bg1"/>
                  </a:solidFill>
                </a:rPr>
                <a:t>&lt;itsea&gt;</a:t>
              </a:r>
              <a:endParaRPr lang="en-US" sz="1400"/>
            </a:p>
          </p:txBody>
        </p:sp>
        <p:sp>
          <p:nvSpPr>
            <p:cNvPr id="59" name="Rectangle 10"/>
            <p:cNvSpPr/>
            <p:nvPr/>
          </p:nvSpPr>
          <p:spPr>
            <a:xfrm>
              <a:off x="1758256" y="2865591"/>
              <a:ext cx="1745616" cy="27515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Type    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  -&gt; String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srgbClr val="363F49"/>
                  </a:solidFill>
                </a:rPr>
                <a:t>필수</a:t>
              </a:r>
              <a:r>
                <a:rPr lang="en-US" altLang="ko-KR" sz="1200">
                  <a:solidFill>
                    <a:srgbClr val="363F49"/>
                  </a:solidFill>
                </a:rPr>
                <a:t>/</a:t>
              </a:r>
              <a:r>
                <a:rPr lang="ko-KR" altLang="en-US" sz="1200">
                  <a:solidFill>
                    <a:srgbClr val="363F49"/>
                  </a:solidFill>
                </a:rPr>
                <a:t>선택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-&gt; </a:t>
              </a:r>
              <a:r>
                <a:rPr lang="ko-KR" altLang="en-US" sz="1200">
                  <a:solidFill>
                    <a:srgbClr val="363F49"/>
                  </a:solidFill>
                </a:rPr>
                <a:t>필수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  </a:t>
              </a:r>
              <a:r>
                <a:rPr lang="ko-KR" altLang="en-US" sz="1200">
                  <a:solidFill>
                    <a:srgbClr val="363F49"/>
                  </a:solidFill>
                </a:rPr>
                <a:t>활성여부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-&gt; </a:t>
              </a:r>
              <a:r>
                <a:rPr lang="ko-KR" altLang="en-US" sz="1200">
                  <a:solidFill>
                    <a:srgbClr val="363F49"/>
                  </a:solidFill>
                </a:rPr>
                <a:t>활성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srgbClr val="363F49"/>
                  </a:solidFill>
                </a:rPr>
                <a:t>설명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-&gt; </a:t>
              </a:r>
              <a:r>
                <a:rPr lang="ko-KR" altLang="en-US" sz="1200">
                  <a:solidFill>
                    <a:srgbClr val="363F49"/>
                  </a:solidFill>
                </a:rPr>
                <a:t>배를 식별하기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     </a:t>
              </a:r>
              <a:r>
                <a:rPr lang="ko-KR" altLang="en-US" sz="1200">
                  <a:solidFill>
                    <a:srgbClr val="363F49"/>
                  </a:solidFill>
                </a:rPr>
                <a:t>위한</a:t>
              </a:r>
              <a:r>
                <a:rPr lang="en-US" altLang="ko-KR" sz="1200">
                  <a:solidFill>
                    <a:srgbClr val="363F49"/>
                  </a:solidFill>
                </a:rPr>
                <a:t> </a:t>
              </a:r>
              <a:r>
                <a:rPr lang="ko-KR" altLang="en-US" sz="1200">
                  <a:solidFill>
                    <a:srgbClr val="363F49"/>
                  </a:solidFill>
                </a:rPr>
                <a:t>테이블</a:t>
              </a:r>
            </a:p>
            <a:p>
              <a:pPr>
                <a:lnSpc>
                  <a:spcPct val="150000"/>
                </a:lnSpc>
                <a:defRPr/>
              </a:pPr>
              <a:endParaRPr lang="en-US" sz="1200">
                <a:solidFill>
                  <a:srgbClr val="363F49"/>
                </a:solidFill>
              </a:endParaRPr>
            </a:p>
          </p:txBody>
        </p:sp>
        <p:grpSp>
          <p:nvGrpSpPr>
            <p:cNvPr id="60" name="Group 11"/>
            <p:cNvGrpSpPr/>
            <p:nvPr/>
          </p:nvGrpSpPr>
          <p:grpSpPr>
            <a:xfrm>
              <a:off x="1745969" y="3415661"/>
              <a:ext cx="1745614" cy="1091684"/>
              <a:chOff x="6225606" y="1958109"/>
              <a:chExt cx="1653308" cy="932873"/>
            </a:xfrm>
          </p:grpSpPr>
          <p:cxnSp>
            <p:nvCxnSpPr>
              <p:cNvPr id="62" name="Straight Connector 13"/>
              <p:cNvCxnSpPr/>
              <p:nvPr/>
            </p:nvCxnSpPr>
            <p:spPr>
              <a:xfrm>
                <a:off x="6225606" y="1958109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14"/>
              <p:cNvCxnSpPr/>
              <p:nvPr/>
            </p:nvCxnSpPr>
            <p:spPr>
              <a:xfrm>
                <a:off x="6225606" y="2438400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15"/>
              <p:cNvCxnSpPr/>
              <p:nvPr/>
            </p:nvCxnSpPr>
            <p:spPr>
              <a:xfrm>
                <a:off x="6225606" y="2890982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4"/>
          <p:cNvGrpSpPr/>
          <p:nvPr/>
        </p:nvGrpSpPr>
        <p:grpSpPr>
          <a:xfrm>
            <a:off x="1650768" y="1843057"/>
            <a:ext cx="1492843" cy="4352772"/>
            <a:chOff x="1524870" y="1514764"/>
            <a:chExt cx="2187808" cy="4508231"/>
          </a:xfrm>
        </p:grpSpPr>
        <p:sp>
          <p:nvSpPr>
            <p:cNvPr id="67" name="Pentagon 6"/>
            <p:cNvSpPr/>
            <p:nvPr/>
          </p:nvSpPr>
          <p:spPr>
            <a:xfrm rot="5400000">
              <a:off x="2004584" y="1090191"/>
              <a:ext cx="1246911" cy="2096063"/>
            </a:xfrm>
            <a:prstGeom prst="homePlate">
              <a:avLst>
                <a:gd name="adj" fmla="val 8077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68" name="Rectangle 7"/>
            <p:cNvSpPr/>
            <p:nvPr/>
          </p:nvSpPr>
          <p:spPr>
            <a:xfrm>
              <a:off x="1524870" y="1950833"/>
              <a:ext cx="2187808" cy="5929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Lato Black"/>
                </a:rPr>
                <a:t>항목명</a:t>
              </a:r>
            </a:p>
            <a:p>
              <a:pPr algn="ctr"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Lato Black"/>
                </a:rPr>
                <a:t>Calculate_Val</a:t>
              </a:r>
            </a:p>
          </p:txBody>
        </p:sp>
        <p:sp>
          <p:nvSpPr>
            <p:cNvPr id="69" name="Flowchart: Process 8"/>
            <p:cNvSpPr/>
            <p:nvPr/>
          </p:nvSpPr>
          <p:spPr>
            <a:xfrm>
              <a:off x="1580009" y="1514764"/>
              <a:ext cx="2096063" cy="387748"/>
            </a:xfrm>
            <a:prstGeom prst="flowChartProcess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70" name="Rectangle 9"/>
            <p:cNvSpPr/>
            <p:nvPr/>
          </p:nvSpPr>
          <p:spPr>
            <a:xfrm>
              <a:off x="1535803" y="1548554"/>
              <a:ext cx="2140267" cy="304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chemeClr val="bg1"/>
                  </a:solidFill>
                </a:rPr>
                <a:t>&lt;itsea&gt;</a:t>
              </a:r>
              <a:endParaRPr lang="en-US" sz="1400"/>
            </a:p>
          </p:txBody>
        </p:sp>
        <p:sp>
          <p:nvSpPr>
            <p:cNvPr id="71" name="Rectangle 10"/>
            <p:cNvSpPr/>
            <p:nvPr/>
          </p:nvSpPr>
          <p:spPr>
            <a:xfrm>
              <a:off x="1700136" y="2903112"/>
              <a:ext cx="1745614" cy="312500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Type     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  -&gt; Num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srgbClr val="363F49"/>
                  </a:solidFill>
                </a:rPr>
                <a:t>필수</a:t>
              </a:r>
              <a:r>
                <a:rPr lang="en-US" altLang="ko-KR" sz="1200">
                  <a:solidFill>
                    <a:srgbClr val="363F49"/>
                  </a:solidFill>
                </a:rPr>
                <a:t>/</a:t>
              </a:r>
              <a:r>
                <a:rPr lang="ko-KR" altLang="en-US" sz="1200">
                  <a:solidFill>
                    <a:srgbClr val="363F49"/>
                  </a:solidFill>
                </a:rPr>
                <a:t>선택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-&gt; </a:t>
              </a:r>
              <a:r>
                <a:rPr lang="ko-KR" altLang="en-US" sz="1200">
                  <a:solidFill>
                    <a:srgbClr val="363F49"/>
                  </a:solidFill>
                </a:rPr>
                <a:t>필수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  </a:t>
              </a:r>
              <a:r>
                <a:rPr lang="ko-KR" altLang="en-US" sz="1200">
                  <a:solidFill>
                    <a:srgbClr val="363F49"/>
                  </a:solidFill>
                </a:rPr>
                <a:t>활성여부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-&gt; </a:t>
              </a:r>
              <a:r>
                <a:rPr lang="ko-KR" altLang="en-US" sz="1200">
                  <a:solidFill>
                    <a:srgbClr val="363F49"/>
                  </a:solidFill>
                </a:rPr>
                <a:t>활성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srgbClr val="363F49"/>
                  </a:solidFill>
                </a:rPr>
                <a:t>설명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-&gt; </a:t>
              </a:r>
              <a:r>
                <a:rPr lang="ko-KR" altLang="en-US" sz="1200">
                  <a:solidFill>
                    <a:srgbClr val="363F49"/>
                  </a:solidFill>
                </a:rPr>
                <a:t>측정한 센서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    </a:t>
              </a:r>
              <a:r>
                <a:rPr lang="ko-KR" altLang="en-US" sz="1200">
                  <a:solidFill>
                    <a:srgbClr val="363F49"/>
                  </a:solidFill>
                </a:rPr>
                <a:t>값을 계산하여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    </a:t>
              </a:r>
              <a:r>
                <a:rPr lang="ko-KR" altLang="en-US" sz="1200">
                  <a:solidFill>
                    <a:srgbClr val="363F49"/>
                  </a:solidFill>
                </a:rPr>
                <a:t>저장하기 위한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363F49"/>
                  </a:solidFill>
                </a:rPr>
                <a:t>    </a:t>
              </a:r>
              <a:r>
                <a:rPr lang="ko-KR" altLang="en-US" sz="1200">
                  <a:solidFill>
                    <a:srgbClr val="363F49"/>
                  </a:solidFill>
                </a:rPr>
                <a:t>테이블 </a:t>
              </a:r>
              <a:endParaRPr lang="en-US" sz="1200">
                <a:solidFill>
                  <a:srgbClr val="363F49"/>
                </a:solidFill>
              </a:endParaRPr>
            </a:p>
          </p:txBody>
        </p:sp>
      </p:grpSp>
      <p:sp>
        <p:nvSpPr>
          <p:cNvPr id="76" name="Rectangle 7"/>
          <p:cNvSpPr/>
          <p:nvPr/>
        </p:nvSpPr>
        <p:spPr>
          <a:xfrm>
            <a:off x="3440221" y="2264860"/>
            <a:ext cx="1055909" cy="57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Lato Black"/>
              </a:rPr>
              <a:t>항목명</a:t>
            </a:r>
          </a:p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Lato Black"/>
              </a:rPr>
              <a:t>Location</a:t>
            </a:r>
          </a:p>
        </p:txBody>
      </p:sp>
      <p:sp>
        <p:nvSpPr>
          <p:cNvPr id="77" name="Rectangle 10"/>
          <p:cNvSpPr/>
          <p:nvPr/>
        </p:nvSpPr>
        <p:spPr>
          <a:xfrm>
            <a:off x="3328521" y="3085092"/>
            <a:ext cx="1191114" cy="21917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Type     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  -&gt; Num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필수</a:t>
            </a:r>
            <a:r>
              <a:rPr lang="en-US" altLang="ko-KR" sz="1200">
                <a:solidFill>
                  <a:srgbClr val="363F49"/>
                </a:solidFill>
              </a:rPr>
              <a:t>/</a:t>
            </a:r>
            <a:r>
              <a:rPr lang="ko-KR" altLang="en-US" sz="1200">
                <a:solidFill>
                  <a:srgbClr val="363F49"/>
                </a:solidFill>
              </a:rPr>
              <a:t>선택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 </a:t>
            </a:r>
            <a:r>
              <a:rPr lang="ko-KR" altLang="en-US" sz="1200">
                <a:solidFill>
                  <a:srgbClr val="363F49"/>
                </a:solidFill>
              </a:rPr>
              <a:t>필수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  </a:t>
            </a:r>
            <a:r>
              <a:rPr lang="ko-KR" altLang="en-US" sz="1200">
                <a:solidFill>
                  <a:srgbClr val="363F49"/>
                </a:solidFill>
              </a:rPr>
              <a:t>활성여부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 </a:t>
            </a:r>
            <a:r>
              <a:rPr lang="ko-KR" altLang="en-US" sz="1200">
                <a:solidFill>
                  <a:srgbClr val="363F49"/>
                </a:solidFill>
              </a:rPr>
              <a:t>활성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설명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</a:t>
            </a:r>
            <a:endParaRPr lang="en-US" sz="1200">
              <a:solidFill>
                <a:srgbClr val="363F49"/>
              </a:solidFill>
            </a:endParaRPr>
          </a:p>
        </p:txBody>
      </p:sp>
      <p:cxnSp>
        <p:nvCxnSpPr>
          <p:cNvPr id="79" name="Straight Connector 13"/>
          <p:cNvCxnSpPr/>
          <p:nvPr/>
        </p:nvCxnSpPr>
        <p:spPr>
          <a:xfrm>
            <a:off x="1801631" y="3731676"/>
            <a:ext cx="11911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13"/>
          <p:cNvCxnSpPr/>
          <p:nvPr/>
        </p:nvCxnSpPr>
        <p:spPr>
          <a:xfrm>
            <a:off x="1788355" y="4275172"/>
            <a:ext cx="11911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3"/>
          <p:cNvCxnSpPr/>
          <p:nvPr/>
        </p:nvCxnSpPr>
        <p:spPr>
          <a:xfrm>
            <a:off x="1814662" y="4819540"/>
            <a:ext cx="11911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7"/>
          <p:cNvSpPr/>
          <p:nvPr/>
        </p:nvSpPr>
        <p:spPr>
          <a:xfrm>
            <a:off x="4776425" y="2264860"/>
            <a:ext cx="1512010" cy="57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Lato Black"/>
              </a:rPr>
              <a:t>항목명</a:t>
            </a:r>
          </a:p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Lato Black"/>
              </a:rPr>
              <a:t>Sensing_time</a:t>
            </a:r>
          </a:p>
        </p:txBody>
      </p:sp>
      <p:sp>
        <p:nvSpPr>
          <p:cNvPr id="83" name="Rectangle 10"/>
          <p:cNvSpPr/>
          <p:nvPr/>
        </p:nvSpPr>
        <p:spPr>
          <a:xfrm>
            <a:off x="4936873" y="3110181"/>
            <a:ext cx="1191114" cy="2195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Type     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  -&gt; Num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필수</a:t>
            </a:r>
            <a:r>
              <a:rPr lang="en-US" altLang="ko-KR" sz="1200">
                <a:solidFill>
                  <a:srgbClr val="363F49"/>
                </a:solidFill>
              </a:rPr>
              <a:t>/</a:t>
            </a:r>
            <a:r>
              <a:rPr lang="ko-KR" altLang="en-US" sz="1200">
                <a:solidFill>
                  <a:srgbClr val="363F49"/>
                </a:solidFill>
              </a:rPr>
              <a:t>선택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 </a:t>
            </a:r>
            <a:r>
              <a:rPr lang="ko-KR" altLang="en-US" sz="1200">
                <a:solidFill>
                  <a:srgbClr val="363F49"/>
                </a:solidFill>
              </a:rPr>
              <a:t>필수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  </a:t>
            </a:r>
            <a:r>
              <a:rPr lang="ko-KR" altLang="en-US" sz="1200">
                <a:solidFill>
                  <a:srgbClr val="363F49"/>
                </a:solidFill>
              </a:rPr>
              <a:t>활성여부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 </a:t>
            </a:r>
            <a:r>
              <a:rPr lang="ko-KR" altLang="en-US" sz="1200">
                <a:solidFill>
                  <a:srgbClr val="363F49"/>
                </a:solidFill>
              </a:rPr>
              <a:t>활성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설명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</a:t>
            </a:r>
            <a:endParaRPr lang="en-US" sz="1200">
              <a:solidFill>
                <a:srgbClr val="363F49"/>
              </a:solidFill>
            </a:endParaRPr>
          </a:p>
        </p:txBody>
      </p:sp>
      <p:grpSp>
        <p:nvGrpSpPr>
          <p:cNvPr id="84" name="Group 16"/>
          <p:cNvGrpSpPr/>
          <p:nvPr/>
        </p:nvGrpSpPr>
        <p:grpSpPr>
          <a:xfrm>
            <a:off x="6401950" y="1837431"/>
            <a:ext cx="1489209" cy="4552246"/>
            <a:chOff x="1548093" y="1514764"/>
            <a:chExt cx="2182482" cy="4714828"/>
          </a:xfrm>
        </p:grpSpPr>
        <p:sp>
          <p:nvSpPr>
            <p:cNvPr id="85" name="Flowchart: Process 17"/>
            <p:cNvSpPr/>
            <p:nvPr/>
          </p:nvSpPr>
          <p:spPr>
            <a:xfrm>
              <a:off x="1580009" y="2556496"/>
              <a:ext cx="2096063" cy="367309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86" name="Pentagon 18"/>
            <p:cNvSpPr/>
            <p:nvPr/>
          </p:nvSpPr>
          <p:spPr>
            <a:xfrm rot="5400000">
              <a:off x="2004584" y="1090190"/>
              <a:ext cx="1246911" cy="2096062"/>
            </a:xfrm>
            <a:prstGeom prst="homePlate">
              <a:avLst>
                <a:gd name="adj" fmla="val 807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87" name="Flowchart: Process 20"/>
            <p:cNvSpPr/>
            <p:nvPr/>
          </p:nvSpPr>
          <p:spPr>
            <a:xfrm>
              <a:off x="1580009" y="1514764"/>
              <a:ext cx="2096063" cy="387748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88" name="Rectangle 21"/>
            <p:cNvSpPr/>
            <p:nvPr/>
          </p:nvSpPr>
          <p:spPr>
            <a:xfrm>
              <a:off x="1548093" y="1536700"/>
              <a:ext cx="2182482" cy="302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chemeClr val="bg1"/>
                  </a:solidFill>
                </a:rPr>
                <a:t>&lt;Sensing light&gt; </a:t>
              </a:r>
              <a:endParaRPr lang="en-US" sz="1400"/>
            </a:p>
          </p:txBody>
        </p:sp>
        <p:grpSp>
          <p:nvGrpSpPr>
            <p:cNvPr id="89" name="Group 23"/>
            <p:cNvGrpSpPr/>
            <p:nvPr/>
          </p:nvGrpSpPr>
          <p:grpSpPr>
            <a:xfrm>
              <a:off x="1745969" y="3415661"/>
              <a:ext cx="1745614" cy="1091684"/>
              <a:chOff x="6225606" y="1958109"/>
              <a:chExt cx="1653308" cy="932873"/>
            </a:xfrm>
          </p:grpSpPr>
          <p:cxnSp>
            <p:nvCxnSpPr>
              <p:cNvPr id="90" name="Straight Connector 25"/>
              <p:cNvCxnSpPr/>
              <p:nvPr/>
            </p:nvCxnSpPr>
            <p:spPr>
              <a:xfrm>
                <a:off x="6225606" y="1958109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26"/>
              <p:cNvCxnSpPr/>
              <p:nvPr/>
            </p:nvCxnSpPr>
            <p:spPr>
              <a:xfrm>
                <a:off x="6225606" y="2438400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27"/>
              <p:cNvCxnSpPr/>
              <p:nvPr/>
            </p:nvCxnSpPr>
            <p:spPr>
              <a:xfrm>
                <a:off x="6225606" y="2890982"/>
                <a:ext cx="16533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Rectangle 10"/>
          <p:cNvSpPr/>
          <p:nvPr/>
        </p:nvSpPr>
        <p:spPr>
          <a:xfrm>
            <a:off x="6516740" y="3110181"/>
            <a:ext cx="1191114" cy="2195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Type     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  -&gt; Num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필수</a:t>
            </a:r>
            <a:r>
              <a:rPr lang="en-US" altLang="ko-KR" sz="1200">
                <a:solidFill>
                  <a:srgbClr val="363F49"/>
                </a:solidFill>
              </a:rPr>
              <a:t>/</a:t>
            </a:r>
            <a:r>
              <a:rPr lang="ko-KR" altLang="en-US" sz="1200">
                <a:solidFill>
                  <a:srgbClr val="363F49"/>
                </a:solidFill>
              </a:rPr>
              <a:t>선택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 </a:t>
            </a:r>
            <a:r>
              <a:rPr lang="ko-KR" altLang="en-US" sz="1200">
                <a:solidFill>
                  <a:srgbClr val="363F49"/>
                </a:solidFill>
              </a:rPr>
              <a:t>필수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  </a:t>
            </a:r>
            <a:r>
              <a:rPr lang="ko-KR" altLang="en-US" sz="1200">
                <a:solidFill>
                  <a:srgbClr val="363F49"/>
                </a:solidFill>
              </a:rPr>
              <a:t>활성여부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 </a:t>
            </a:r>
            <a:r>
              <a:rPr lang="ko-KR" altLang="en-US" sz="1200">
                <a:solidFill>
                  <a:srgbClr val="363F49"/>
                </a:solidFill>
              </a:rPr>
              <a:t>활성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설명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</a:t>
            </a:r>
            <a:endParaRPr lang="en-US" sz="1200">
              <a:solidFill>
                <a:srgbClr val="363F49"/>
              </a:solidFill>
            </a:endParaRPr>
          </a:p>
        </p:txBody>
      </p:sp>
      <p:sp>
        <p:nvSpPr>
          <p:cNvPr id="94" name="Rectangle 7"/>
          <p:cNvSpPr/>
          <p:nvPr/>
        </p:nvSpPr>
        <p:spPr>
          <a:xfrm>
            <a:off x="6410489" y="2276861"/>
            <a:ext cx="1512010" cy="569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Lato Black"/>
              </a:rPr>
              <a:t>항목명</a:t>
            </a:r>
          </a:p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Lato Black"/>
              </a:rPr>
              <a:t>Brightness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441417" y="4973079"/>
            <a:ext cx="1055909" cy="1454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배의 위치를 파악하고    수정하기 위한  테이블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>
              <a:solidFill>
                <a:srgbClr val="363F49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050957" y="4994391"/>
            <a:ext cx="1055909" cy="1737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수평여부를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판단하기 위한 값을 저장하는 테이블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>
              <a:solidFill>
                <a:srgbClr val="363F49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672175" y="4994391"/>
            <a:ext cx="1055909" cy="1185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거리 측정을 위한 밝기를 저장하는 테이블</a:t>
            </a:r>
            <a:endParaRPr lang="en-US" altLang="ko-KR" sz="1200">
              <a:solidFill>
                <a:srgbClr val="363F49"/>
              </a:solidFill>
            </a:endParaRPr>
          </a:p>
        </p:txBody>
      </p:sp>
      <p:sp>
        <p:nvSpPr>
          <p:cNvPr id="99" name="Rectangle 10"/>
          <p:cNvSpPr/>
          <p:nvPr/>
        </p:nvSpPr>
        <p:spPr>
          <a:xfrm>
            <a:off x="8129336" y="3124672"/>
            <a:ext cx="1191114" cy="2199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Type     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  -&gt; Num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필수</a:t>
            </a:r>
            <a:r>
              <a:rPr lang="en-US" altLang="ko-KR" sz="1200">
                <a:solidFill>
                  <a:srgbClr val="363F49"/>
                </a:solidFill>
              </a:rPr>
              <a:t>/</a:t>
            </a:r>
            <a:r>
              <a:rPr lang="ko-KR" altLang="en-US" sz="1200">
                <a:solidFill>
                  <a:srgbClr val="363F49"/>
                </a:solidFill>
              </a:rPr>
              <a:t>선택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 </a:t>
            </a:r>
            <a:r>
              <a:rPr lang="ko-KR" altLang="en-US" sz="1200">
                <a:solidFill>
                  <a:srgbClr val="363F49"/>
                </a:solidFill>
              </a:rPr>
              <a:t>필수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  </a:t>
            </a:r>
            <a:r>
              <a:rPr lang="ko-KR" altLang="en-US" sz="1200">
                <a:solidFill>
                  <a:srgbClr val="363F49"/>
                </a:solidFill>
              </a:rPr>
              <a:t>활성여부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 </a:t>
            </a:r>
            <a:r>
              <a:rPr lang="ko-KR" altLang="en-US" sz="1200">
                <a:solidFill>
                  <a:srgbClr val="363F49"/>
                </a:solidFill>
              </a:rPr>
              <a:t>활성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설명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</a:t>
            </a:r>
            <a:endParaRPr lang="en-US" sz="1200">
              <a:solidFill>
                <a:srgbClr val="363F49"/>
              </a:solidFill>
            </a:endParaRPr>
          </a:p>
        </p:txBody>
      </p:sp>
      <p:sp>
        <p:nvSpPr>
          <p:cNvPr id="100" name="Rectangle 10"/>
          <p:cNvSpPr/>
          <p:nvPr/>
        </p:nvSpPr>
        <p:spPr>
          <a:xfrm>
            <a:off x="9787212" y="3124672"/>
            <a:ext cx="1191114" cy="2199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Type      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  -&gt; Num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필수</a:t>
            </a:r>
            <a:r>
              <a:rPr lang="en-US" altLang="ko-KR" sz="1200">
                <a:solidFill>
                  <a:srgbClr val="363F49"/>
                </a:solidFill>
              </a:rPr>
              <a:t>/</a:t>
            </a:r>
            <a:r>
              <a:rPr lang="ko-KR" altLang="en-US" sz="1200">
                <a:solidFill>
                  <a:srgbClr val="363F49"/>
                </a:solidFill>
              </a:rPr>
              <a:t>선택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 </a:t>
            </a:r>
            <a:r>
              <a:rPr lang="ko-KR" altLang="en-US" sz="1200">
                <a:solidFill>
                  <a:srgbClr val="363F49"/>
                </a:solidFill>
              </a:rPr>
              <a:t>필수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  </a:t>
            </a:r>
            <a:r>
              <a:rPr lang="ko-KR" altLang="en-US" sz="1200">
                <a:solidFill>
                  <a:srgbClr val="363F49"/>
                </a:solidFill>
              </a:rPr>
              <a:t>활성여부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 </a:t>
            </a:r>
            <a:r>
              <a:rPr lang="ko-KR" altLang="en-US" sz="1200">
                <a:solidFill>
                  <a:srgbClr val="363F49"/>
                </a:solidFill>
              </a:rPr>
              <a:t>활성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설명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363F49"/>
                </a:solidFill>
              </a:rPr>
              <a:t>-&gt;</a:t>
            </a:r>
            <a:endParaRPr lang="en-US" sz="1200">
              <a:solidFill>
                <a:srgbClr val="363F49"/>
              </a:solidFill>
            </a:endParaRPr>
          </a:p>
        </p:txBody>
      </p:sp>
      <p:sp>
        <p:nvSpPr>
          <p:cNvPr id="101" name="Rectangle 33"/>
          <p:cNvSpPr/>
          <p:nvPr/>
        </p:nvSpPr>
        <p:spPr>
          <a:xfrm>
            <a:off x="9482087" y="1870057"/>
            <a:ext cx="1843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chemeClr val="bg1"/>
                </a:solidFill>
              </a:rPr>
              <a:t>&lt;sensing_wave&gt;</a:t>
            </a:r>
          </a:p>
        </p:txBody>
      </p:sp>
      <p:sp>
        <p:nvSpPr>
          <p:cNvPr id="102" name="Rectangle 7"/>
          <p:cNvSpPr/>
          <p:nvPr/>
        </p:nvSpPr>
        <p:spPr>
          <a:xfrm>
            <a:off x="7984079" y="2276861"/>
            <a:ext cx="1512010" cy="569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Lato Black"/>
              </a:rPr>
              <a:t>항목명</a:t>
            </a:r>
          </a:p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Lato Black"/>
              </a:rPr>
              <a:t>Distance</a:t>
            </a:r>
          </a:p>
        </p:txBody>
      </p:sp>
      <p:sp>
        <p:nvSpPr>
          <p:cNvPr id="103" name="Rectangle 7"/>
          <p:cNvSpPr/>
          <p:nvPr/>
        </p:nvSpPr>
        <p:spPr>
          <a:xfrm>
            <a:off x="9641305" y="2280296"/>
            <a:ext cx="15120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Lato Black"/>
              </a:rPr>
              <a:t>항목명</a:t>
            </a:r>
          </a:p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Lato Black"/>
              </a:rPr>
              <a:t>Wave_val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269090" y="5030189"/>
            <a:ext cx="1103656" cy="1178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초음파센서를 이용한 거리 측정을 위한 테이블</a:t>
            </a:r>
            <a:endParaRPr lang="en-US" altLang="ko-KR" sz="1200">
              <a:solidFill>
                <a:srgbClr val="363F49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905319" y="5013816"/>
            <a:ext cx="1237666" cy="146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363F49"/>
                </a:solidFill>
              </a:rPr>
              <a:t>파도에 의한 오차를 보완하기 위한 값을 저장하는 테이블</a:t>
            </a:r>
            <a:endParaRPr lang="en-US" altLang="ko-KR" sz="1200">
              <a:solidFill>
                <a:srgbClr val="363F4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7E869-D993-4A37-BD60-31298C6A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핵심소스코드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4DCD5D-D9A8-4F6B-A1C6-E24BAD63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detect_video.py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DBA9D1-EBD8-4C2F-861C-A901D57C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8AEE35-1FB5-4F82-AB22-57CA0C6E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96" y="1672786"/>
            <a:ext cx="3397631" cy="4552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3B3627-9C92-4BF2-B259-EBD410F6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30" y="1672786"/>
            <a:ext cx="3563332" cy="4552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5608E9-28D7-419E-B67F-6185F2EFE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69" y="1672786"/>
            <a:ext cx="3397635" cy="45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7E869-D993-4A37-BD60-31298C6A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핵심소스코드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4DCD5D-D9A8-4F6B-A1C6-E24BAD63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detect_video.py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DBA9D1-EBD8-4C2F-861C-A901D57C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2EB4E-9E3C-4B39-94B4-2062D2ACA743}"/>
              </a:ext>
            </a:extLst>
          </p:cNvPr>
          <p:cNvSpPr txBox="1"/>
          <p:nvPr/>
        </p:nvSpPr>
        <p:spPr>
          <a:xfrm>
            <a:off x="7157100" y="1782431"/>
            <a:ext cx="208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detect_video.py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37F59F-FEAF-4F4D-8BFA-835C1FDB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18" y="1973712"/>
            <a:ext cx="5102076" cy="3772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6857ED-8E01-463D-9641-A2CE50905B2B}"/>
              </a:ext>
            </a:extLst>
          </p:cNvPr>
          <p:cNvSpPr txBox="1"/>
          <p:nvPr/>
        </p:nvSpPr>
        <p:spPr>
          <a:xfrm flipH="1">
            <a:off x="6080226" y="2151763"/>
            <a:ext cx="4544714" cy="261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/>
              <a:t> </a:t>
            </a:r>
            <a:r>
              <a:rPr lang="en-US" altLang="ko-KR" sz="1400" dirty="0"/>
              <a:t> </a:t>
            </a:r>
            <a:r>
              <a:rPr lang="ko-KR" altLang="en-US" sz="1400"/>
              <a:t>자율주행에 </a:t>
            </a:r>
            <a:r>
              <a:rPr lang="ko-KR" altLang="en-US" sz="1400" dirty="0"/>
              <a:t>있어서 핵심코드</a:t>
            </a:r>
            <a:r>
              <a:rPr lang="en-US" altLang="ko-KR" sz="1400" dirty="0"/>
              <a:t>. Tensor flow, </a:t>
            </a:r>
            <a:r>
              <a:rPr lang="en-US" altLang="ko-KR" sz="1400" dirty="0" err="1"/>
              <a:t>opencv</a:t>
            </a:r>
            <a:r>
              <a:rPr lang="ko-KR" altLang="en-US" sz="1400" dirty="0"/>
              <a:t>를 활용한 딥러닝 기반의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프로그램 </a:t>
            </a:r>
            <a:r>
              <a:rPr lang="en-US" altLang="ko-KR" sz="1400" dirty="0"/>
              <a:t>YOLO V3</a:t>
            </a:r>
            <a:r>
              <a:rPr lang="ko-KR" altLang="en-US" sz="1400" dirty="0"/>
              <a:t>를 통하여 전방에 존재하는 </a:t>
            </a:r>
            <a:r>
              <a:rPr lang="ko-KR" altLang="en-US" sz="1400"/>
              <a:t>물체를 감지함</a:t>
            </a:r>
            <a:r>
              <a:rPr lang="en-US" altLang="ko-KR" sz="1400"/>
              <a:t>. </a:t>
            </a:r>
            <a:r>
              <a:rPr lang="ko-KR" altLang="en-US" sz="1400" dirty="0"/>
              <a:t>실시간으로 촬영되는 영상에서 객체를 감지할 때마다 이동경로를 </a:t>
            </a:r>
            <a:r>
              <a:rPr lang="ko-KR" altLang="en-US" sz="1400"/>
              <a:t>자동으로 수정</a:t>
            </a:r>
            <a:r>
              <a:rPr lang="en-US" altLang="ko-KR" sz="1400"/>
              <a:t>. detect.py</a:t>
            </a:r>
            <a:r>
              <a:rPr lang="ko-KR" altLang="en-US" sz="1400"/>
              <a:t> 파일을 실행하여 카메라를 </a:t>
            </a:r>
            <a:r>
              <a:rPr lang="ko-KR" altLang="en-US" sz="1400" dirty="0"/>
              <a:t>연결해서 실시간으로 </a:t>
            </a:r>
            <a:r>
              <a:rPr lang="ko-KR" altLang="en-US" sz="1400"/>
              <a:t>물체 감지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4296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7E869-D993-4A37-BD60-31298C6A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핵심소스코드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4DCD5D-D9A8-4F6B-A1C6-E24BAD63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serial_communicate.py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DBA9D1-EBD8-4C2F-861C-A901D57C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5FEA36-6D1A-452A-8926-59C4A562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41" y="1672786"/>
            <a:ext cx="3373467" cy="4638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ABAEB7-0699-45AE-844B-4F29E6520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338" y="1672786"/>
            <a:ext cx="3629319" cy="46826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05700D-DAD4-4040-964D-D85C143A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287" y="1639691"/>
            <a:ext cx="3575361" cy="47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62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7E869-D993-4A37-BD60-31298C6A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핵심소스코드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4DCD5D-D9A8-4F6B-A1C6-E24BAD63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serial_communicate.py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DBA9D1-EBD8-4C2F-861C-A901D57C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99DF0-3C41-43B8-A5A8-648462A82F53}"/>
              </a:ext>
            </a:extLst>
          </p:cNvPr>
          <p:cNvSpPr txBox="1"/>
          <p:nvPr/>
        </p:nvSpPr>
        <p:spPr>
          <a:xfrm>
            <a:off x="4956740" y="2791692"/>
            <a:ext cx="3801778" cy="261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/>
              <a:t>   serial </a:t>
            </a:r>
            <a:r>
              <a:rPr lang="ko-KR" altLang="en-US" sz="1400" dirty="0"/>
              <a:t>라이브러리를 </a:t>
            </a:r>
            <a:r>
              <a:rPr lang="en-US" altLang="ko-KR" sz="1400" dirty="0"/>
              <a:t>import</a:t>
            </a:r>
            <a:r>
              <a:rPr lang="ko-KR" altLang="en-US" sz="1400" dirty="0"/>
              <a:t>하여 유니코드 </a:t>
            </a:r>
            <a:r>
              <a:rPr lang="ko-KR" altLang="en-US" sz="1400" dirty="0">
                <a:sym typeface="Symbol" panose="05050102010706020507" pitchFamily="18" charset="2"/>
              </a:rPr>
              <a:t> 바이트 변환을 하여  </a:t>
            </a:r>
            <a:r>
              <a:rPr lang="en-US" altLang="ko-KR" sz="1400" dirty="0"/>
              <a:t>serial</a:t>
            </a:r>
            <a:r>
              <a:rPr lang="ko-KR" altLang="en-US" sz="1400" dirty="0"/>
              <a:t> </a:t>
            </a:r>
            <a:r>
              <a:rPr lang="ko-KR" altLang="en-US" sz="1400"/>
              <a:t>통신을 시행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r>
              <a:rPr lang="ko-KR" altLang="en-US" sz="1400" dirty="0"/>
              <a:t>선박의 수동 운전을 </a:t>
            </a:r>
            <a:r>
              <a:rPr lang="ko-KR" altLang="en-US" sz="1400"/>
              <a:t>조작하는 코드로</a:t>
            </a:r>
            <a:r>
              <a:rPr lang="en-US" altLang="ko-KR" sz="1400"/>
              <a:t> </a:t>
            </a:r>
            <a:r>
              <a:rPr lang="en-US" altLang="ko-KR" sz="1400" dirty="0"/>
              <a:t>‘w’, ‘a’, ‘s’, ‘d’ </a:t>
            </a:r>
            <a:r>
              <a:rPr lang="ko-KR" altLang="en-US" sz="1400" dirty="0"/>
              <a:t>키를 활용한 조작코드를 </a:t>
            </a:r>
            <a:r>
              <a:rPr lang="en-US" altLang="ko-KR" sz="1400" dirty="0"/>
              <a:t>while </a:t>
            </a:r>
            <a:r>
              <a:rPr lang="ko-KR" altLang="en-US" sz="1400" err="1"/>
              <a:t>무한루프문으로</a:t>
            </a:r>
            <a:r>
              <a:rPr lang="ko-KR" altLang="en-US" sz="1400"/>
              <a:t> 구현</a:t>
            </a:r>
            <a:r>
              <a:rPr lang="en-US" altLang="ko-KR" sz="1400"/>
              <a:t>. </a:t>
            </a:r>
            <a:r>
              <a:rPr lang="en-US" altLang="ko-KR" sz="1400" dirty="0"/>
              <a:t>‘</a:t>
            </a:r>
            <a:r>
              <a:rPr lang="en-US" altLang="ko-KR" sz="1400"/>
              <a:t>q’</a:t>
            </a:r>
            <a:r>
              <a:rPr lang="ko-KR" altLang="en-US" sz="1400"/>
              <a:t> 입력시 프로그램이 </a:t>
            </a:r>
            <a:r>
              <a:rPr lang="ko-KR" altLang="en-US" sz="1400" dirty="0"/>
              <a:t>종료됨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051C1-529A-45B5-95F3-4D92E9491E4E}"/>
              </a:ext>
            </a:extLst>
          </p:cNvPr>
          <p:cNvSpPr txBox="1"/>
          <p:nvPr/>
        </p:nvSpPr>
        <p:spPr>
          <a:xfrm>
            <a:off x="1963834" y="5063021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serial_communicate.py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78BD83-43CC-4253-8EB7-B9833A04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55" y="1248991"/>
            <a:ext cx="3174643" cy="4833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84F0A-0E71-44F9-A6E9-387E07844AB6}"/>
              </a:ext>
            </a:extLst>
          </p:cNvPr>
          <p:cNvSpPr txBox="1"/>
          <p:nvPr/>
        </p:nvSpPr>
        <p:spPr>
          <a:xfrm>
            <a:off x="5181600" y="1897231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serial_communicate.py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8417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B532E-B010-44A3-9E5A-596D0F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참조</a:t>
            </a:r>
            <a:r>
              <a:rPr lang="en-US" altLang="ko-KR"/>
              <a:t>-</a:t>
            </a:r>
            <a:r>
              <a:rPr lang="ko-KR" altLang="en-US"/>
              <a:t>개발 환경 및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DE3814-5C92-4BC2-89D4-20F247C8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640B72-5FC5-4A08-BB77-F442F1170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78672"/>
              </p:ext>
            </p:extLst>
          </p:nvPr>
        </p:nvGraphicFramePr>
        <p:xfrm>
          <a:off x="2059723" y="1657661"/>
          <a:ext cx="8242236" cy="4429013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개발환경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스마트폰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App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Android Studio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를 이용한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안드로이드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자율주행에 필요한 데이터를 저장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서버운영체제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Linux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Ubuntu, Window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CentOS 6.6, GCP(Google Cloud Platform)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CentOS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원격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접속용 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RSA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키 생성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(Putty gen)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GCP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(Google Cloud Platform)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latin typeface="+mn-lt"/>
                        </a:rPr>
                        <a:t>VM instance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+mn-lt"/>
                        </a:rPr>
                        <a:t>가상 서버 설계 저장소</a:t>
                      </a:r>
                      <a:r>
                        <a:rPr lang="en-US" altLang="ko-KR" sz="1000">
                          <a:latin typeface="+mn-lt"/>
                        </a:rPr>
                        <a:t>, </a:t>
                      </a:r>
                      <a:r>
                        <a:rPr lang="ko-KR" altLang="en-US" sz="1000">
                          <a:latin typeface="+mn-lt"/>
                        </a:rPr>
                        <a:t>앱과 서버 연결시 필요한 터미널 구축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5035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+mn-lt"/>
                        </a:rPr>
                        <a:t>메타데이터 및 </a:t>
                      </a:r>
                      <a:r>
                        <a:rPr lang="en-US" altLang="ko-KR" sz="1000">
                          <a:latin typeface="+mn-lt"/>
                        </a:rPr>
                        <a:t>SSH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+mn-lt"/>
                        </a:rPr>
                        <a:t>보안을 위한 </a:t>
                      </a:r>
                      <a:r>
                        <a:rPr lang="en-US" altLang="ko-KR" sz="1000">
                          <a:latin typeface="+mn-lt"/>
                        </a:rPr>
                        <a:t>RSA </a:t>
                      </a:r>
                      <a:r>
                        <a:rPr lang="ko-KR" altLang="en-US" sz="1000">
                          <a:latin typeface="+mn-lt"/>
                        </a:rPr>
                        <a:t>키 저장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80733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자율주행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소프트웨어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Python (3.7)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인공지능형 알고리즘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873857"/>
                  </a:ext>
                </a:extLst>
              </a:tr>
              <a:tr h="12294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MATLAB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신호처리 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77836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웹 서버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데이터 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교류 가시화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ATOM, HTML, CSS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서버와 클라이언트의 데이터 교류가 잘 이루어지고 있는지 보여주기 위한 중간 지점구축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173799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딥러닝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영상처리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YOLO v3, OpenCV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선박에 부착되어있는 웹캠 영상을 서버로 받아와 물체인식 알고리즘 적용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74987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NAS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시스템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Portainer,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Next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Cloud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크기가 큰 영상 혹은 대용량 업데이트 시 빠른 파일 전송을 위한 추가 서버 구축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271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531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2EA33-DF7C-4DC5-82D3-584408DD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참조</a:t>
            </a:r>
            <a:r>
              <a:rPr lang="en-US" altLang="ko-KR"/>
              <a:t>-</a:t>
            </a:r>
            <a:r>
              <a:rPr lang="ko-KR" altLang="en-US"/>
              <a:t>개발 환경 및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FC720-AB1C-4E40-AA3C-DC5E8FA0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AF15C4-109A-4EF3-8B04-8BF8ADF77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248433"/>
              </p:ext>
            </p:extLst>
          </p:nvPr>
        </p:nvGraphicFramePr>
        <p:xfrm>
          <a:off x="2057714" y="1658715"/>
          <a:ext cx="8242236" cy="4388632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680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818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Sensor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유량 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파도의 세기 측정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076614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+mn-lt"/>
                        </a:rPr>
                        <a:t>레이저 센서</a:t>
                      </a:r>
                      <a:r>
                        <a:rPr lang="en-US" altLang="ko-KR" sz="1000">
                          <a:latin typeface="+mn-lt"/>
                        </a:rPr>
                        <a:t>&amp;</a:t>
                      </a:r>
                      <a:r>
                        <a:rPr lang="ko-KR" altLang="en-US" sz="1000">
                          <a:latin typeface="+mn-lt"/>
                        </a:rPr>
                        <a:t>조도 센서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latin typeface="+mn-lt"/>
                        </a:rPr>
                        <a:t>레이저를 통해 도착지 까지의 근접 거리 측정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38695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풍향 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바람의 세기 측정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초음파 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운행 혹은 접안 중 근처 근접 물체 탐지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Device &amp;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Module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92956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아두이노보드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(UNO)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센서 및 모터 부착과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작동에 필요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포트 사용이 많은 구역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Mega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548214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라즈베리파이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제어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GPS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기술 활용 및 항만과의 데이터 교류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735575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기타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모형 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모형 배 제작 및 자율운행 구동 여부 확인 위해 수조를 이용한 시뮬레이션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730374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방수모터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(A2212/13T)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선박을 이동시키기 위한 모터와 프로펠러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425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656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9466735-C51F-4A8E-B16F-278F21F16684}"/>
              </a:ext>
            </a:extLst>
          </p:cNvPr>
          <p:cNvSpPr/>
          <p:nvPr/>
        </p:nvSpPr>
        <p:spPr>
          <a:xfrm>
            <a:off x="3980329" y="0"/>
            <a:ext cx="4231341" cy="68580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57BB97-224F-4A8C-8D21-EA7EFE9AC1A2}"/>
              </a:ext>
            </a:extLst>
          </p:cNvPr>
          <p:cNvSpPr/>
          <p:nvPr/>
        </p:nvSpPr>
        <p:spPr>
          <a:xfrm>
            <a:off x="123825" y="66675"/>
            <a:ext cx="3486150" cy="101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3FAC8-B873-46BC-A316-23DE2B24A05A}"/>
              </a:ext>
            </a:extLst>
          </p:cNvPr>
          <p:cNvSpPr txBox="1"/>
          <p:nvPr/>
        </p:nvSpPr>
        <p:spPr>
          <a:xfrm>
            <a:off x="266700" y="176152"/>
            <a:ext cx="371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 Environments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BB039-233B-4FD8-BF4A-6CEFDA0C8F71}"/>
              </a:ext>
            </a:extLst>
          </p:cNvPr>
          <p:cNvSpPr txBox="1"/>
          <p:nvPr/>
        </p:nvSpPr>
        <p:spPr>
          <a:xfrm>
            <a:off x="1228751" y="840297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Frontend</a:t>
            </a:r>
            <a:endParaRPr lang="ko-KR" altLang="en-US" sz="3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5ECE5-14DB-49EA-825D-EDC04277FDD9}"/>
              </a:ext>
            </a:extLst>
          </p:cNvPr>
          <p:cNvSpPr txBox="1"/>
          <p:nvPr/>
        </p:nvSpPr>
        <p:spPr>
          <a:xfrm>
            <a:off x="8634972" y="752414"/>
            <a:ext cx="323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Data base&amp; Tools</a:t>
            </a:r>
            <a:endParaRPr lang="ko-KR" altLang="en-US" sz="28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2154C-4BD3-4A06-9534-22ECF3DB923F}"/>
              </a:ext>
            </a:extLst>
          </p:cNvPr>
          <p:cNvSpPr txBox="1"/>
          <p:nvPr/>
        </p:nvSpPr>
        <p:spPr>
          <a:xfrm>
            <a:off x="5195327" y="721636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Backend</a:t>
            </a:r>
            <a:endParaRPr lang="ko-KR" altLang="en-US" sz="32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5A8AED-83F5-42F4-8570-969C0A927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" y="2317197"/>
            <a:ext cx="1074420" cy="76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6A0E7A-A2F9-450A-931E-AB4FB24B7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683" y="5333654"/>
            <a:ext cx="701040" cy="746760"/>
          </a:xfrm>
          <a:prstGeom prst="rect">
            <a:avLst/>
          </a:prstGeom>
        </p:spPr>
      </p:pic>
      <p:pic>
        <p:nvPicPr>
          <p:cNvPr id="21" name="그림 20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B8A5C25B-CFE8-4ECE-A6C0-F62EF207B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430" y="3141691"/>
            <a:ext cx="556260" cy="617220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05165828-DE47-45B5-B938-93DD28BCE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724" y="3128456"/>
            <a:ext cx="685800" cy="624840"/>
          </a:xfrm>
          <a:prstGeom prst="rect">
            <a:avLst/>
          </a:prstGeom>
        </p:spPr>
      </p:pic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599DF2C0-2570-4C22-8BA7-B5AB3700E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41" y="4830073"/>
            <a:ext cx="1242060" cy="4800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E76CAF-A331-4B7A-BACE-5C03AC559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19" y="2349070"/>
            <a:ext cx="844334" cy="7793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E1D424D-179D-4191-83B1-3978BDB72A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1" y="3340458"/>
            <a:ext cx="945715" cy="102065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5B04F8F-6F31-49F9-9226-B2E498003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97" y="3550242"/>
            <a:ext cx="1553306" cy="58477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B546904-FD65-44D3-B8CD-F7FEE0D6B1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1232" y="3720073"/>
            <a:ext cx="1746412" cy="534275"/>
          </a:xfrm>
          <a:prstGeom prst="rect">
            <a:avLst/>
          </a:prstGeom>
          <a:solidFill>
            <a:schemeClr val="accent2">
              <a:lumMod val="40000"/>
              <a:lumOff val="60000"/>
              <a:alpha val="92000"/>
            </a:schemeClr>
          </a:solidFill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4A0B9CA-2C4D-4F5D-923E-E04F0F1B88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8673" y="1979561"/>
            <a:ext cx="1694594" cy="56925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DB7B13-49F9-40F1-84E0-1247543E7E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2663" y="2297050"/>
            <a:ext cx="1132366" cy="10635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CB0701A-C809-4F83-B667-37419923C4E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99" y="4655416"/>
            <a:ext cx="1501139" cy="776057"/>
          </a:xfrm>
          <a:prstGeom prst="rect">
            <a:avLst/>
          </a:prstGeom>
        </p:spPr>
      </p:pic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92AF55A8-8D87-43EE-B392-3A461CE1A2E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78" y="3656517"/>
            <a:ext cx="1064849" cy="740108"/>
          </a:xfrm>
          <a:prstGeom prst="rect">
            <a:avLst/>
          </a:prstGeom>
        </p:spPr>
      </p:pic>
      <p:pic>
        <p:nvPicPr>
          <p:cNvPr id="40" name="그림 39" descr="그리기이(가) 표시된 사진&#10;&#10;자동 생성된 설명">
            <a:extLst>
              <a:ext uri="{FF2B5EF4-FFF2-40B4-BE49-F238E27FC236}">
                <a16:creationId xmlns:a16="http://schemas.microsoft.com/office/drawing/2014/main" id="{BFD64501-46BA-4E46-86E7-C3698516E32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89" y="5657636"/>
            <a:ext cx="1295400" cy="779355"/>
          </a:xfrm>
          <a:prstGeom prst="rect">
            <a:avLst/>
          </a:prstGeom>
        </p:spPr>
      </p:pic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id="{12AD63C0-CFB5-4542-AFE4-639A8BD860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319" y="3724794"/>
            <a:ext cx="1550756" cy="976035"/>
          </a:xfrm>
          <a:prstGeom prst="rect">
            <a:avLst/>
          </a:prstGeom>
        </p:spPr>
      </p:pic>
      <p:pic>
        <p:nvPicPr>
          <p:cNvPr id="44" name="그림 43" descr="그리기이(가) 표시된 사진&#10;&#10;자동 생성된 설명">
            <a:extLst>
              <a:ext uri="{FF2B5EF4-FFF2-40B4-BE49-F238E27FC236}">
                <a16:creationId xmlns:a16="http://schemas.microsoft.com/office/drawing/2014/main" id="{2584C33B-DABD-4FD4-9759-C159C6A2C1F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82" y="5711407"/>
            <a:ext cx="1295400" cy="82116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2FE0724-3C79-43C0-80CB-41158BDA5EB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57" y="4718520"/>
            <a:ext cx="1336899" cy="503303"/>
          </a:xfrm>
          <a:prstGeom prst="rect">
            <a:avLst/>
          </a:prstGeom>
        </p:spPr>
      </p:pic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71B667A6-1575-43A8-A6F4-D11FEA9578C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07" y="5221823"/>
            <a:ext cx="1115166" cy="941123"/>
          </a:xfrm>
          <a:prstGeom prst="rect">
            <a:avLst/>
          </a:prstGeom>
        </p:spPr>
      </p:pic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12841502-AC2E-46D1-A7CC-CD7C946A523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23" y="4192153"/>
            <a:ext cx="1123518" cy="8901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C2810E6-BED9-4A68-862F-211AA0C8F9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4983" y="4549381"/>
            <a:ext cx="2167178" cy="6411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ACC862-3333-4CDB-AE04-E1F5EF8331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60596" y="2712821"/>
            <a:ext cx="1228120" cy="955144"/>
          </a:xfrm>
          <a:prstGeom prst="rect">
            <a:avLst/>
          </a:prstGeom>
        </p:spPr>
      </p:pic>
      <p:pic>
        <p:nvPicPr>
          <p:cNvPr id="1026" name="Picture 2" descr="Portainer - ASUSTOR NAS">
            <a:extLst>
              <a:ext uri="{FF2B5EF4-FFF2-40B4-BE49-F238E27FC236}">
                <a16:creationId xmlns:a16="http://schemas.microsoft.com/office/drawing/2014/main" id="{85046402-6478-480F-A6A5-A629E1F7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19" y="3379984"/>
            <a:ext cx="1214451" cy="12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-delete files in a directory after a certain time in Nextcloud -  Maximilian Muth">
            <a:extLst>
              <a:ext uri="{FF2B5EF4-FFF2-40B4-BE49-F238E27FC236}">
                <a16:creationId xmlns:a16="http://schemas.microsoft.com/office/drawing/2014/main" id="{62965600-F4DA-4B82-BEBD-A366B853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35" y="5287550"/>
            <a:ext cx="1399856" cy="99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42F76B-6CF6-43DC-B852-7622DECDA0F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38073" y="2538369"/>
            <a:ext cx="740600" cy="8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B816E-F562-47E0-A75F-F377650D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시장</a:t>
            </a:r>
            <a:r>
              <a:rPr lang="en-US" altLang="ko-KR"/>
              <a:t>/</a:t>
            </a:r>
            <a:r>
              <a:rPr lang="ko-KR" altLang="en-US"/>
              <a:t>기술 동향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F3B21B-F004-4DE3-BF24-AE778F4C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0F2862-D414-4EDE-8607-E7D18D8CA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72" y="1599287"/>
            <a:ext cx="3698559" cy="27051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98CA9F-F25A-48FD-8F36-539D0734A948}"/>
              </a:ext>
            </a:extLst>
          </p:cNvPr>
          <p:cNvCxnSpPr>
            <a:cxnSpLocks/>
          </p:cNvCxnSpPr>
          <p:nvPr/>
        </p:nvCxnSpPr>
        <p:spPr>
          <a:xfrm>
            <a:off x="6102285" y="1599287"/>
            <a:ext cx="0" cy="2931459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8F3632F-BC43-476C-B56A-1650ABFDF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668" y="1627862"/>
            <a:ext cx="3816422" cy="2676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9A3AA2-EFD4-4BB0-B1F3-819EE1C1FAD2}"/>
              </a:ext>
            </a:extLst>
          </p:cNvPr>
          <p:cNvSpPr txBox="1"/>
          <p:nvPr/>
        </p:nvSpPr>
        <p:spPr>
          <a:xfrm>
            <a:off x="1668270" y="4741638"/>
            <a:ext cx="8855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제어</a:t>
            </a:r>
            <a:r>
              <a:rPr lang="en-US" altLang="ko-KR" sz="1200"/>
              <a:t>·</a:t>
            </a:r>
            <a:r>
              <a:rPr lang="ko-KR" altLang="en-US" sz="1200"/>
              <a:t>계측공학기술의 발전은 모든 산업분야에서의 자동화 수준을 향상시키는데 지대한 공헌을 하였고</a:t>
            </a:r>
            <a:r>
              <a:rPr lang="en-US" altLang="ko-KR" sz="1200"/>
              <a:t>, </a:t>
            </a:r>
            <a:r>
              <a:rPr lang="ko-KR" altLang="en-US" sz="1200"/>
              <a:t>산업전반에 걸쳐 인간의 직접적 관여를 줄여 편이성을 극 대화하는데 기여하고 있다</a:t>
            </a:r>
            <a:r>
              <a:rPr lang="en-US" altLang="ko-KR" sz="1200"/>
              <a:t>. </a:t>
            </a:r>
            <a:r>
              <a:rPr lang="ko-KR" altLang="en-US" sz="1200"/>
              <a:t>자율 주행 자동차 등이 그 일례이며</a:t>
            </a:r>
            <a:r>
              <a:rPr lang="en-US" altLang="ko-KR" sz="1200"/>
              <a:t>, </a:t>
            </a:r>
            <a:r>
              <a:rPr lang="ko-KR" altLang="en-US" sz="1200"/>
              <a:t>운행 안전성 확보를 위한 기술개발도 지속적 으로 추진되고 있다</a:t>
            </a:r>
            <a:r>
              <a:rPr lang="en-US" altLang="ko-KR" sz="1200"/>
              <a:t>. </a:t>
            </a:r>
            <a:r>
              <a:rPr lang="ko-KR" altLang="en-US" sz="1200"/>
              <a:t>이러한 추세는 육상환경에 국한되지 않고</a:t>
            </a:r>
            <a:r>
              <a:rPr lang="en-US" altLang="ko-KR" sz="1200"/>
              <a:t>, </a:t>
            </a:r>
            <a:r>
              <a:rPr lang="ko-KR" altLang="en-US" sz="1200"/>
              <a:t>해상에서 운용되는 선박 등에 적용하고자 하는 노력도 오래전부터 추진되어 왔고</a:t>
            </a:r>
            <a:r>
              <a:rPr lang="en-US" altLang="ko-KR" sz="1200"/>
              <a:t>, </a:t>
            </a:r>
            <a:r>
              <a:rPr lang="ko-KR" altLang="en-US" sz="1200"/>
              <a:t>관련기술도 상당한 수준에 이르렀다 할 수 있다</a:t>
            </a:r>
            <a:r>
              <a:rPr lang="en-US" altLang="ko-KR" sz="1200"/>
              <a:t>. </a:t>
            </a:r>
            <a:r>
              <a:rPr lang="ko-KR" altLang="en-US" sz="1200"/>
              <a:t>이미 오래전에 무인선 운용 기술이 개발되었던 점을 고려하면 기술의 현장적용 면 에서는 육상보다 훨씬 앞섰다고 할 수 있다</a:t>
            </a:r>
            <a:r>
              <a:rPr lang="en-US" altLang="ko-KR" sz="1200"/>
              <a:t>. </a:t>
            </a:r>
            <a:r>
              <a:rPr lang="ko-KR" altLang="en-US" sz="1200"/>
              <a:t>그러나 해상 에서의 자율운항이 가능한 무인화선박운용기술은 소형 선 및 특수 목적선</a:t>
            </a:r>
            <a:r>
              <a:rPr lang="en-US" altLang="ko-KR" sz="1200"/>
              <a:t>(</a:t>
            </a:r>
            <a:r>
              <a:rPr lang="ko-KR" altLang="en-US" sz="1200"/>
              <a:t>군사용</a:t>
            </a:r>
            <a:r>
              <a:rPr lang="en-US" altLang="ko-KR" sz="1200"/>
              <a:t>)</a:t>
            </a:r>
            <a:r>
              <a:rPr lang="ko-KR" altLang="en-US" sz="1200"/>
              <a:t>에 한정되어 있고</a:t>
            </a:r>
            <a:r>
              <a:rPr lang="en-US" altLang="ko-KR" sz="1200"/>
              <a:t>, </a:t>
            </a:r>
            <a:r>
              <a:rPr lang="ko-KR" altLang="en-US" sz="1200"/>
              <a:t>상용선박 에 대해서는 파일로트의 피로도를 경감시켜 근무환경을 개선하기 위한 지원기술 정도로 활용되어져 왔다</a:t>
            </a:r>
            <a:r>
              <a:rPr lang="en-US" altLang="ko-KR" sz="1200"/>
              <a:t>. </a:t>
            </a:r>
            <a:r>
              <a:rPr lang="ko-KR" altLang="en-US" sz="1200"/>
              <a:t>끊임 없는 기술개발노력의 결과로 상용선박에도 무인화기술 을 적용하여 운용효율성을 극대화 하려는 시도가 현실 로 다가오고 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10682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참조 </a:t>
            </a:r>
            <a:r>
              <a:rPr lang="en-US" altLang="ko-KR"/>
              <a:t>- S/W </a:t>
            </a:r>
            <a:r>
              <a:rPr lang="ko-KR" altLang="en-US"/>
              <a:t>기능 실사 사진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8C37ADA-FE03-4EF7-8F15-3521BBE76F4D}" type="slidenum">
              <a:rPr lang="en-US"/>
              <a:pPr lvl="0">
                <a:defRPr/>
              </a:pPr>
              <a:t>30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999241" y="1743959"/>
            <a:ext cx="10424365" cy="48265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 descr="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3046" y="1920770"/>
            <a:ext cx="2276862" cy="4150039"/>
          </a:xfrm>
          <a:prstGeom prst="rect">
            <a:avLst/>
          </a:prstGeom>
        </p:spPr>
      </p:pic>
      <p:pic>
        <p:nvPicPr>
          <p:cNvPr id="9" name="그림 8" descr="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39527" y="1920769"/>
            <a:ext cx="2200882" cy="4150039"/>
          </a:xfrm>
          <a:prstGeom prst="rect">
            <a:avLst/>
          </a:prstGeom>
        </p:spPr>
      </p:pic>
      <p:pic>
        <p:nvPicPr>
          <p:cNvPr id="11" name="그림 10" descr="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38717" y="1920770"/>
            <a:ext cx="2357283" cy="41500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4F8BFC-EA13-40C1-BD85-9A46ED506D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194" y="1920768"/>
            <a:ext cx="2200882" cy="415003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4E1A805-D21E-41BC-B2CB-FBD71B207DFE}"/>
              </a:ext>
            </a:extLst>
          </p:cNvPr>
          <p:cNvSpPr/>
          <p:nvPr/>
        </p:nvSpPr>
        <p:spPr>
          <a:xfrm>
            <a:off x="9615340" y="4002856"/>
            <a:ext cx="546755" cy="4465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0B3BF-5A15-41EA-B617-ACA6B1629A3B}"/>
              </a:ext>
            </a:extLst>
          </p:cNvPr>
          <p:cNvSpPr/>
          <p:nvPr/>
        </p:nvSpPr>
        <p:spPr>
          <a:xfrm>
            <a:off x="7277493" y="5335571"/>
            <a:ext cx="188536" cy="150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FC561-DCAF-4416-B020-A30BD179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참조 </a:t>
            </a:r>
            <a:r>
              <a:rPr lang="en-US" altLang="ko-KR"/>
              <a:t>– H/W </a:t>
            </a:r>
            <a:r>
              <a:rPr lang="ko-KR" altLang="en-US"/>
              <a:t>기능 실사 사진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016EE3-9E1C-49C0-BAFF-244772625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3AD71-B14D-42E7-8AC1-D5D5176C5C82}"/>
              </a:ext>
            </a:extLst>
          </p:cNvPr>
          <p:cNvSpPr/>
          <p:nvPr/>
        </p:nvSpPr>
        <p:spPr>
          <a:xfrm>
            <a:off x="883815" y="1782756"/>
            <a:ext cx="10424365" cy="48265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7A615784-4C2E-4AA4-AAFB-C7BB9CD67B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00" y="1907628"/>
            <a:ext cx="3294993" cy="4473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3B25BA-4D03-4B50-8E3F-5F9C1523D6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81" y="1907628"/>
            <a:ext cx="3294993" cy="4473428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D94DB54C-24C0-46B7-AD90-F46F3F6CE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227" y="1450428"/>
            <a:ext cx="171679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44328768">
            <a:extLst>
              <a:ext uri="{FF2B5EF4-FFF2-40B4-BE49-F238E27FC236}">
                <a16:creationId xmlns:a16="http://schemas.microsoft.com/office/drawing/2014/main" id="{53756AC8-1C25-4349-B1D5-417FF541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27" y="1907628"/>
            <a:ext cx="3294991" cy="44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242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E0CEE-6CB5-4DCC-801E-0E10D35D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참조</a:t>
            </a:r>
            <a:r>
              <a:rPr lang="en-US" altLang="ko-KR"/>
              <a:t> – </a:t>
            </a:r>
            <a:r>
              <a:rPr lang="ko-KR" altLang="en-US"/>
              <a:t>프로젝트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0EB567-E38B-4897-AEB0-6152B676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F53264-0F0D-4381-8736-747AF24A1205}"/>
              </a:ext>
            </a:extLst>
          </p:cNvPr>
          <p:cNvSpPr/>
          <p:nvPr/>
        </p:nvSpPr>
        <p:spPr>
          <a:xfrm>
            <a:off x="801277" y="1942024"/>
            <a:ext cx="3365369" cy="4326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50C228-4A33-4675-A6C8-91D712F743D2}"/>
              </a:ext>
            </a:extLst>
          </p:cNvPr>
          <p:cNvSpPr/>
          <p:nvPr/>
        </p:nvSpPr>
        <p:spPr>
          <a:xfrm>
            <a:off x="8058237" y="1942025"/>
            <a:ext cx="3365369" cy="4326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0E40FE-1C57-4625-9B78-67B7685B8B11}"/>
              </a:ext>
            </a:extLst>
          </p:cNvPr>
          <p:cNvSpPr/>
          <p:nvPr/>
        </p:nvSpPr>
        <p:spPr>
          <a:xfrm>
            <a:off x="4429757" y="1942025"/>
            <a:ext cx="3365369" cy="4326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9C5BBB-EEEE-4DC8-9A63-FE930547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49" y="2856653"/>
            <a:ext cx="3329272" cy="3315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3DEDC0-0FA0-4F75-B816-D3CD3798EE65}"/>
              </a:ext>
            </a:extLst>
          </p:cNvPr>
          <p:cNvSpPr txBox="1"/>
          <p:nvPr/>
        </p:nvSpPr>
        <p:spPr>
          <a:xfrm>
            <a:off x="827949" y="2026835"/>
            <a:ext cx="267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프로젝트 관리</a:t>
            </a:r>
            <a:r>
              <a:rPr lang="en-US" altLang="ko-KR"/>
              <a:t>(Slack)</a:t>
            </a:r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009E305-11BB-42EA-B9D2-5A24B98F1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9871" y="1857214"/>
            <a:ext cx="131918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8857552">
            <a:extLst>
              <a:ext uri="{FF2B5EF4-FFF2-40B4-BE49-F238E27FC236}">
                <a16:creationId xmlns:a16="http://schemas.microsoft.com/office/drawing/2014/main" id="{E7FCC3B1-F73E-46EB-BF01-E92521FE6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27" y="2915433"/>
            <a:ext cx="3350700" cy="32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3E5328-F101-4687-A8C7-A3CE435A6B74}"/>
              </a:ext>
            </a:extLst>
          </p:cNvPr>
          <p:cNvSpPr txBox="1"/>
          <p:nvPr/>
        </p:nvSpPr>
        <p:spPr>
          <a:xfrm>
            <a:off x="4482525" y="2026835"/>
            <a:ext cx="252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형상 관리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0CFD4F-9B58-442F-AA4A-AB3F9F251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46"/>
          <a:stretch/>
        </p:blipFill>
        <p:spPr>
          <a:xfrm>
            <a:off x="8133259" y="4387962"/>
            <a:ext cx="3257464" cy="18809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EA2F57-4927-44F0-B8DA-7B18472000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001"/>
          <a:stretch/>
        </p:blipFill>
        <p:spPr>
          <a:xfrm>
            <a:off x="8133259" y="2856653"/>
            <a:ext cx="3257464" cy="15080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74758E-B23D-4E5B-9F90-D0D33822F1A8}"/>
              </a:ext>
            </a:extLst>
          </p:cNvPr>
          <p:cNvSpPr/>
          <p:nvPr/>
        </p:nvSpPr>
        <p:spPr>
          <a:xfrm>
            <a:off x="10403645" y="3747407"/>
            <a:ext cx="136448" cy="6173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60779-FFAA-4116-9039-B897EED49596}"/>
              </a:ext>
            </a:extLst>
          </p:cNvPr>
          <p:cNvSpPr txBox="1"/>
          <p:nvPr/>
        </p:nvSpPr>
        <p:spPr>
          <a:xfrm>
            <a:off x="8133259" y="2026835"/>
            <a:ext cx="259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회의록 및 기획 관리</a:t>
            </a:r>
          </a:p>
        </p:txBody>
      </p:sp>
    </p:spTree>
    <p:extLst>
      <p:ext uri="{BB962C8B-B14F-4D97-AF65-F5344CB8AC3E}">
        <p14:creationId xmlns:p14="http://schemas.microsoft.com/office/powerpoint/2010/main" val="51920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549" y="116633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5830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87452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599730" y="166948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2495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C689C-08C2-449B-AA91-5E7F6A59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시장</a:t>
            </a:r>
            <a:r>
              <a:rPr lang="en-US" altLang="ko-KR"/>
              <a:t>/</a:t>
            </a:r>
            <a:r>
              <a:rPr lang="ko-KR" altLang="en-US"/>
              <a:t>기술 동향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F57F5-0DA2-445A-9D7B-1E9A2183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4905E-32BE-4BEA-AB5F-9CAE7AA5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5" y="1632700"/>
            <a:ext cx="4559173" cy="393382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1B7BEBC-0223-4A47-8F4C-87DD7636B36A}"/>
              </a:ext>
            </a:extLst>
          </p:cNvPr>
          <p:cNvCxnSpPr/>
          <p:nvPr/>
        </p:nvCxnSpPr>
        <p:spPr>
          <a:xfrm>
            <a:off x="6096000" y="1632700"/>
            <a:ext cx="0" cy="40321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8D1950-1257-43CA-A3E8-60933F8611DC}"/>
              </a:ext>
            </a:extLst>
          </p:cNvPr>
          <p:cNvSpPr txBox="1"/>
          <p:nvPr/>
        </p:nvSpPr>
        <p:spPr>
          <a:xfrm>
            <a:off x="6947820" y="1814508"/>
            <a:ext cx="477818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자율 운항선을 통해 스마트 항만의 국가 물류 공급망의 디지털 중심화의 시작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항만과 항만 외부 </a:t>
            </a:r>
            <a:r>
              <a:rPr lang="ko-KR" altLang="en-US" sz="1600" dirty="0" err="1"/>
              <a:t>물류자원들과의</a:t>
            </a:r>
            <a:r>
              <a:rPr lang="ko-KR" altLang="en-US" sz="1600" dirty="0"/>
              <a:t> 연결성이 강화되는 </a:t>
            </a:r>
            <a:r>
              <a:rPr lang="ko-KR" altLang="en-US" sz="1600" dirty="0" err="1"/>
              <a:t>커넥티드</a:t>
            </a:r>
            <a:r>
              <a:rPr lang="ko-KR" altLang="en-US" sz="1600" dirty="0"/>
              <a:t> 스마트 항만은 국가 물류공급망의 디지털 중심으로서 국가 </a:t>
            </a:r>
            <a:r>
              <a:rPr lang="ko-KR" altLang="en-US" sz="1600" dirty="0" err="1"/>
              <a:t>물류비</a:t>
            </a:r>
            <a:r>
              <a:rPr lang="ko-KR" altLang="en-US" sz="1600" dirty="0"/>
              <a:t> 절감에 기여하게 될 것임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위와 같은 </a:t>
            </a:r>
            <a:r>
              <a:rPr lang="ko-KR" altLang="en-US" sz="1600" dirty="0" err="1"/>
              <a:t>커넥티드</a:t>
            </a:r>
            <a:r>
              <a:rPr lang="ko-KR" altLang="en-US" sz="1600" dirty="0"/>
              <a:t> 스마트 항만을 구축하기 위해 우선 적으로 항만 전체적으로 자율화가능한 환경이 구축되어야 될 것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항만을 중심으로 하는 스마트 국가물류공급망의 변화는 먼 미래가 아니라 곧 다가오게 될 현실임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84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시장</a:t>
            </a:r>
            <a:r>
              <a:rPr lang="en-US" altLang="ko-KR"/>
              <a:t>/ </a:t>
            </a:r>
            <a:r>
              <a:rPr lang="ko-KR" altLang="en-US"/>
              <a:t>기술 동향 분석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3606" y="6311298"/>
            <a:ext cx="604805" cy="365125"/>
          </a:xfrm>
        </p:spPr>
        <p:txBody>
          <a:bodyPr/>
          <a:lstStyle/>
          <a:p>
            <a:fld id="{98C37ADA-FE03-4EF7-8F15-3521BBE76F4D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9702" y="2525317"/>
            <a:ext cx="2506642" cy="3607219"/>
            <a:chOff x="999702" y="2525317"/>
            <a:chExt cx="2506642" cy="3607219"/>
          </a:xfrm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216772" y="3585162"/>
              <a:ext cx="857814" cy="680223"/>
            </a:xfrm>
            <a:custGeom>
              <a:avLst/>
              <a:gdLst>
                <a:gd name="T0" fmla="*/ 57 w 445"/>
                <a:gd name="T1" fmla="*/ 82 h 353"/>
                <a:gd name="T2" fmla="*/ 247 w 445"/>
                <a:gd name="T3" fmla="*/ 239 h 353"/>
                <a:gd name="T4" fmla="*/ 366 w 445"/>
                <a:gd name="T5" fmla="*/ 0 h 353"/>
                <a:gd name="T6" fmla="*/ 445 w 445"/>
                <a:gd name="T7" fmla="*/ 39 h 353"/>
                <a:gd name="T8" fmla="*/ 301 w 445"/>
                <a:gd name="T9" fmla="*/ 328 h 353"/>
                <a:gd name="T10" fmla="*/ 271 w 445"/>
                <a:gd name="T11" fmla="*/ 352 h 353"/>
                <a:gd name="T12" fmla="*/ 261 w 445"/>
                <a:gd name="T13" fmla="*/ 353 h 353"/>
                <a:gd name="T14" fmla="*/ 233 w 445"/>
                <a:gd name="T15" fmla="*/ 343 h 353"/>
                <a:gd name="T16" fmla="*/ 0 w 445"/>
                <a:gd name="T17" fmla="*/ 151 h 353"/>
                <a:gd name="T18" fmla="*/ 57 w 445"/>
                <a:gd name="T19" fmla="*/ 8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5" h="353">
                  <a:moveTo>
                    <a:pt x="57" y="82"/>
                  </a:moveTo>
                  <a:cubicBezTo>
                    <a:pt x="247" y="239"/>
                    <a:pt x="247" y="239"/>
                    <a:pt x="247" y="239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445" y="39"/>
                    <a:pt x="445" y="39"/>
                    <a:pt x="445" y="39"/>
                  </a:cubicBezTo>
                  <a:cubicBezTo>
                    <a:pt x="301" y="328"/>
                    <a:pt x="301" y="328"/>
                    <a:pt x="301" y="328"/>
                  </a:cubicBezTo>
                  <a:cubicBezTo>
                    <a:pt x="295" y="340"/>
                    <a:pt x="284" y="349"/>
                    <a:pt x="271" y="352"/>
                  </a:cubicBezTo>
                  <a:cubicBezTo>
                    <a:pt x="268" y="352"/>
                    <a:pt x="264" y="353"/>
                    <a:pt x="261" y="353"/>
                  </a:cubicBezTo>
                  <a:cubicBezTo>
                    <a:pt x="251" y="353"/>
                    <a:pt x="241" y="349"/>
                    <a:pt x="233" y="343"/>
                  </a:cubicBezTo>
                  <a:cubicBezTo>
                    <a:pt x="0" y="151"/>
                    <a:pt x="0" y="151"/>
                    <a:pt x="0" y="151"/>
                  </a:cubicBezTo>
                  <a:lnTo>
                    <a:pt x="57" y="82"/>
                  </a:lnTo>
                  <a:close/>
                </a:path>
              </a:pathLst>
            </a:custGeom>
            <a:solidFill>
              <a:srgbClr val="63C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606608" y="3579460"/>
              <a:ext cx="348665" cy="90425"/>
            </a:xfrm>
            <a:prstGeom prst="rect">
              <a:avLst/>
            </a:prstGeom>
            <a:solidFill>
              <a:srgbClr val="F4C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270977" y="2779485"/>
              <a:ext cx="618310" cy="863517"/>
            </a:xfrm>
            <a:custGeom>
              <a:avLst/>
              <a:gdLst>
                <a:gd name="T0" fmla="*/ 303 w 321"/>
                <a:gd name="T1" fmla="*/ 310 h 448"/>
                <a:gd name="T2" fmla="*/ 277 w 321"/>
                <a:gd name="T3" fmla="*/ 296 h 448"/>
                <a:gd name="T4" fmla="*/ 277 w 321"/>
                <a:gd name="T5" fmla="*/ 32 h 448"/>
                <a:gd name="T6" fmla="*/ 321 w 321"/>
                <a:gd name="T7" fmla="*/ 0 h 448"/>
                <a:gd name="T8" fmla="*/ 261 w 321"/>
                <a:gd name="T9" fmla="*/ 0 h 448"/>
                <a:gd name="T10" fmla="*/ 63 w 321"/>
                <a:gd name="T11" fmla="*/ 0 h 448"/>
                <a:gd name="T12" fmla="*/ 57 w 321"/>
                <a:gd name="T13" fmla="*/ 171 h 448"/>
                <a:gd name="T14" fmla="*/ 55 w 321"/>
                <a:gd name="T15" fmla="*/ 172 h 448"/>
                <a:gd name="T16" fmla="*/ 0 w 321"/>
                <a:gd name="T17" fmla="*/ 224 h 448"/>
                <a:gd name="T18" fmla="*/ 55 w 321"/>
                <a:gd name="T19" fmla="*/ 275 h 448"/>
                <a:gd name="T20" fmla="*/ 58 w 321"/>
                <a:gd name="T21" fmla="*/ 275 h 448"/>
                <a:gd name="T22" fmla="*/ 58 w 321"/>
                <a:gd name="T23" fmla="*/ 276 h 448"/>
                <a:gd name="T24" fmla="*/ 58 w 321"/>
                <a:gd name="T25" fmla="*/ 275 h 448"/>
                <a:gd name="T26" fmla="*/ 211 w 321"/>
                <a:gd name="T27" fmla="*/ 446 h 448"/>
                <a:gd name="T28" fmla="*/ 212 w 321"/>
                <a:gd name="T29" fmla="*/ 446 h 448"/>
                <a:gd name="T30" fmla="*/ 261 w 321"/>
                <a:gd name="T31" fmla="*/ 446 h 448"/>
                <a:gd name="T32" fmla="*/ 277 w 321"/>
                <a:gd name="T33" fmla="*/ 447 h 448"/>
                <a:gd name="T34" fmla="*/ 277 w 321"/>
                <a:gd name="T35" fmla="*/ 326 h 448"/>
                <a:gd name="T36" fmla="*/ 303 w 321"/>
                <a:gd name="T37" fmla="*/ 31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1" h="448">
                  <a:moveTo>
                    <a:pt x="303" y="310"/>
                  </a:moveTo>
                  <a:cubicBezTo>
                    <a:pt x="277" y="296"/>
                    <a:pt x="277" y="296"/>
                    <a:pt x="277" y="296"/>
                  </a:cubicBezTo>
                  <a:cubicBezTo>
                    <a:pt x="277" y="32"/>
                    <a:pt x="277" y="32"/>
                    <a:pt x="277" y="32"/>
                  </a:cubicBezTo>
                  <a:cubicBezTo>
                    <a:pt x="277" y="32"/>
                    <a:pt x="295" y="24"/>
                    <a:pt x="32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58" y="89"/>
                    <a:pt x="57" y="171"/>
                  </a:cubicBezTo>
                  <a:cubicBezTo>
                    <a:pt x="56" y="171"/>
                    <a:pt x="56" y="172"/>
                    <a:pt x="55" y="172"/>
                  </a:cubicBezTo>
                  <a:cubicBezTo>
                    <a:pt x="24" y="172"/>
                    <a:pt x="0" y="196"/>
                    <a:pt x="0" y="224"/>
                  </a:cubicBezTo>
                  <a:cubicBezTo>
                    <a:pt x="0" y="252"/>
                    <a:pt x="24" y="275"/>
                    <a:pt x="55" y="275"/>
                  </a:cubicBezTo>
                  <a:cubicBezTo>
                    <a:pt x="56" y="275"/>
                    <a:pt x="57" y="275"/>
                    <a:pt x="58" y="275"/>
                  </a:cubicBezTo>
                  <a:cubicBezTo>
                    <a:pt x="58" y="275"/>
                    <a:pt x="58" y="276"/>
                    <a:pt x="58" y="276"/>
                  </a:cubicBezTo>
                  <a:cubicBezTo>
                    <a:pt x="58" y="276"/>
                    <a:pt x="58" y="275"/>
                    <a:pt x="58" y="275"/>
                  </a:cubicBezTo>
                  <a:cubicBezTo>
                    <a:pt x="58" y="275"/>
                    <a:pt x="112" y="411"/>
                    <a:pt x="211" y="446"/>
                  </a:cubicBezTo>
                  <a:cubicBezTo>
                    <a:pt x="212" y="446"/>
                    <a:pt x="212" y="446"/>
                    <a:pt x="212" y="446"/>
                  </a:cubicBezTo>
                  <a:cubicBezTo>
                    <a:pt x="224" y="448"/>
                    <a:pt x="261" y="446"/>
                    <a:pt x="261" y="446"/>
                  </a:cubicBezTo>
                  <a:cubicBezTo>
                    <a:pt x="261" y="446"/>
                    <a:pt x="268" y="446"/>
                    <a:pt x="277" y="447"/>
                  </a:cubicBezTo>
                  <a:cubicBezTo>
                    <a:pt x="277" y="326"/>
                    <a:pt x="277" y="326"/>
                    <a:pt x="277" y="326"/>
                  </a:cubicBezTo>
                  <a:lnTo>
                    <a:pt x="303" y="310"/>
                  </a:lnTo>
                  <a:close/>
                </a:path>
              </a:pathLst>
            </a:custGeom>
            <a:solidFill>
              <a:srgbClr val="FDD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829818" y="3629153"/>
              <a:ext cx="61913" cy="12220"/>
            </a:xfrm>
            <a:custGeom>
              <a:avLst/>
              <a:gdLst>
                <a:gd name="T0" fmla="*/ 20 w 32"/>
                <a:gd name="T1" fmla="*/ 5 h 6"/>
                <a:gd name="T2" fmla="*/ 32 w 32"/>
                <a:gd name="T3" fmla="*/ 0 h 6"/>
                <a:gd name="T4" fmla="*/ 0 w 32"/>
                <a:gd name="T5" fmla="*/ 6 h 6"/>
                <a:gd name="T6" fmla="*/ 20 w 32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6">
                  <a:moveTo>
                    <a:pt x="20" y="5"/>
                  </a:moveTo>
                  <a:cubicBezTo>
                    <a:pt x="24" y="4"/>
                    <a:pt x="28" y="2"/>
                    <a:pt x="32" y="0"/>
                  </a:cubicBezTo>
                  <a:cubicBezTo>
                    <a:pt x="19" y="3"/>
                    <a:pt x="8" y="5"/>
                    <a:pt x="0" y="6"/>
                  </a:cubicBezTo>
                  <a:cubicBezTo>
                    <a:pt x="8" y="6"/>
                    <a:pt x="16" y="6"/>
                    <a:pt x="20" y="5"/>
                  </a:cubicBezTo>
                  <a:close/>
                </a:path>
              </a:pathLst>
            </a:custGeom>
            <a:solidFill>
              <a:srgbClr val="FDD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802935" y="3641372"/>
              <a:ext cx="25254" cy="3259"/>
            </a:xfrm>
            <a:custGeom>
              <a:avLst/>
              <a:gdLst>
                <a:gd name="T0" fmla="*/ 0 w 13"/>
                <a:gd name="T1" fmla="*/ 2 h 2"/>
                <a:gd name="T2" fmla="*/ 13 w 13"/>
                <a:gd name="T3" fmla="*/ 0 h 2"/>
                <a:gd name="T4" fmla="*/ 0 w 13"/>
                <a:gd name="T5" fmla="*/ 0 h 2"/>
                <a:gd name="T6" fmla="*/ 0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0" y="2"/>
                  </a:moveTo>
                  <a:cubicBezTo>
                    <a:pt x="0" y="2"/>
                    <a:pt x="5" y="1"/>
                    <a:pt x="13" y="0"/>
                  </a:cubicBezTo>
                  <a:cubicBezTo>
                    <a:pt x="9" y="0"/>
                    <a:pt x="4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802935" y="2779485"/>
              <a:ext cx="474119" cy="861888"/>
            </a:xfrm>
            <a:custGeom>
              <a:avLst/>
              <a:gdLst>
                <a:gd name="T0" fmla="*/ 187 w 246"/>
                <a:gd name="T1" fmla="*/ 276 h 447"/>
                <a:gd name="T2" fmla="*/ 191 w 246"/>
                <a:gd name="T3" fmla="*/ 276 h 447"/>
                <a:gd name="T4" fmla="*/ 246 w 246"/>
                <a:gd name="T5" fmla="*/ 225 h 447"/>
                <a:gd name="T6" fmla="*/ 191 w 246"/>
                <a:gd name="T7" fmla="*/ 174 h 447"/>
                <a:gd name="T8" fmla="*/ 189 w 246"/>
                <a:gd name="T9" fmla="*/ 171 h 447"/>
                <a:gd name="T10" fmla="*/ 182 w 246"/>
                <a:gd name="T11" fmla="*/ 0 h 447"/>
                <a:gd name="T12" fmla="*/ 45 w 246"/>
                <a:gd name="T13" fmla="*/ 0 h 447"/>
                <a:gd name="T14" fmla="*/ 0 w 246"/>
                <a:gd name="T15" fmla="*/ 32 h 447"/>
                <a:gd name="T16" fmla="*/ 0 w 246"/>
                <a:gd name="T17" fmla="*/ 447 h 447"/>
                <a:gd name="T18" fmla="*/ 13 w 246"/>
                <a:gd name="T19" fmla="*/ 447 h 447"/>
                <a:gd name="T20" fmla="*/ 45 w 246"/>
                <a:gd name="T21" fmla="*/ 441 h 447"/>
                <a:gd name="T22" fmla="*/ 187 w 246"/>
                <a:gd name="T23" fmla="*/ 27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447">
                  <a:moveTo>
                    <a:pt x="187" y="276"/>
                  </a:moveTo>
                  <a:cubicBezTo>
                    <a:pt x="189" y="276"/>
                    <a:pt x="190" y="276"/>
                    <a:pt x="191" y="276"/>
                  </a:cubicBezTo>
                  <a:cubicBezTo>
                    <a:pt x="221" y="276"/>
                    <a:pt x="246" y="253"/>
                    <a:pt x="246" y="225"/>
                  </a:cubicBezTo>
                  <a:cubicBezTo>
                    <a:pt x="246" y="196"/>
                    <a:pt x="221" y="174"/>
                    <a:pt x="191" y="174"/>
                  </a:cubicBezTo>
                  <a:cubicBezTo>
                    <a:pt x="190" y="174"/>
                    <a:pt x="189" y="171"/>
                    <a:pt x="189" y="171"/>
                  </a:cubicBezTo>
                  <a:cubicBezTo>
                    <a:pt x="187" y="89"/>
                    <a:pt x="182" y="0"/>
                    <a:pt x="18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9" y="24"/>
                    <a:pt x="0" y="32"/>
                    <a:pt x="0" y="32"/>
                  </a:cubicBezTo>
                  <a:cubicBezTo>
                    <a:pt x="0" y="447"/>
                    <a:pt x="0" y="447"/>
                    <a:pt x="0" y="447"/>
                  </a:cubicBezTo>
                  <a:cubicBezTo>
                    <a:pt x="4" y="447"/>
                    <a:pt x="9" y="447"/>
                    <a:pt x="13" y="447"/>
                  </a:cubicBezTo>
                  <a:cubicBezTo>
                    <a:pt x="21" y="446"/>
                    <a:pt x="33" y="444"/>
                    <a:pt x="45" y="441"/>
                  </a:cubicBezTo>
                  <a:cubicBezTo>
                    <a:pt x="137" y="400"/>
                    <a:pt x="187" y="276"/>
                    <a:pt x="187" y="276"/>
                  </a:cubicBezTo>
                  <a:close/>
                </a:path>
              </a:pathLst>
            </a:custGeom>
            <a:solidFill>
              <a:srgbClr val="FF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756501" y="4760685"/>
              <a:ext cx="317709" cy="1281426"/>
            </a:xfrm>
            <a:custGeom>
              <a:avLst/>
              <a:gdLst>
                <a:gd name="T0" fmla="*/ 109 w 390"/>
                <a:gd name="T1" fmla="*/ 1573 h 1573"/>
                <a:gd name="T2" fmla="*/ 336 w 390"/>
                <a:gd name="T3" fmla="*/ 1573 h 1573"/>
                <a:gd name="T4" fmla="*/ 390 w 390"/>
                <a:gd name="T5" fmla="*/ 0 h 1573"/>
                <a:gd name="T6" fmla="*/ 0 w 390"/>
                <a:gd name="T7" fmla="*/ 0 h 1573"/>
                <a:gd name="T8" fmla="*/ 109 w 390"/>
                <a:gd name="T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573">
                  <a:moveTo>
                    <a:pt x="109" y="1573"/>
                  </a:moveTo>
                  <a:lnTo>
                    <a:pt x="336" y="1573"/>
                  </a:lnTo>
                  <a:lnTo>
                    <a:pt x="390" y="0"/>
                  </a:lnTo>
                  <a:lnTo>
                    <a:pt x="0" y="0"/>
                  </a:lnTo>
                  <a:lnTo>
                    <a:pt x="109" y="1573"/>
                  </a:lnTo>
                  <a:close/>
                </a:path>
              </a:pathLst>
            </a:custGeom>
            <a:solidFill>
              <a:srgbClr val="37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485226" y="4760685"/>
              <a:ext cx="319338" cy="1281426"/>
            </a:xfrm>
            <a:custGeom>
              <a:avLst/>
              <a:gdLst>
                <a:gd name="T0" fmla="*/ 283 w 392"/>
                <a:gd name="T1" fmla="*/ 1573 h 1573"/>
                <a:gd name="T2" fmla="*/ 56 w 392"/>
                <a:gd name="T3" fmla="*/ 1573 h 1573"/>
                <a:gd name="T4" fmla="*/ 0 w 392"/>
                <a:gd name="T5" fmla="*/ 0 h 1573"/>
                <a:gd name="T6" fmla="*/ 392 w 392"/>
                <a:gd name="T7" fmla="*/ 0 h 1573"/>
                <a:gd name="T8" fmla="*/ 283 w 392"/>
                <a:gd name="T9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573">
                  <a:moveTo>
                    <a:pt x="283" y="1573"/>
                  </a:moveTo>
                  <a:lnTo>
                    <a:pt x="56" y="1573"/>
                  </a:lnTo>
                  <a:lnTo>
                    <a:pt x="0" y="0"/>
                  </a:lnTo>
                  <a:lnTo>
                    <a:pt x="392" y="0"/>
                  </a:lnTo>
                  <a:lnTo>
                    <a:pt x="283" y="1573"/>
                  </a:lnTo>
                  <a:close/>
                </a:path>
              </a:pathLst>
            </a:custGeom>
            <a:solidFill>
              <a:srgbClr val="2D2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457529" y="3743202"/>
              <a:ext cx="634603" cy="618311"/>
            </a:xfrm>
            <a:prstGeom prst="rect">
              <a:avLst/>
            </a:prstGeom>
            <a:solidFill>
              <a:srgbClr val="E8E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694588" y="3669884"/>
              <a:ext cx="160484" cy="92869"/>
            </a:xfrm>
            <a:prstGeom prst="rect">
              <a:avLst/>
            </a:prstGeom>
            <a:solidFill>
              <a:srgbClr val="37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677481" y="3743202"/>
              <a:ext cx="194699" cy="1017484"/>
            </a:xfrm>
            <a:custGeom>
              <a:avLst/>
              <a:gdLst>
                <a:gd name="T0" fmla="*/ 0 w 239"/>
                <a:gd name="T1" fmla="*/ 1145 h 1249"/>
                <a:gd name="T2" fmla="*/ 121 w 239"/>
                <a:gd name="T3" fmla="*/ 1249 h 1249"/>
                <a:gd name="T4" fmla="*/ 239 w 239"/>
                <a:gd name="T5" fmla="*/ 1145 h 1249"/>
                <a:gd name="T6" fmla="*/ 154 w 239"/>
                <a:gd name="T7" fmla="*/ 0 h 1249"/>
                <a:gd name="T8" fmla="*/ 85 w 239"/>
                <a:gd name="T9" fmla="*/ 0 h 1249"/>
                <a:gd name="T10" fmla="*/ 0 w 239"/>
                <a:gd name="T11" fmla="*/ 1145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1249">
                  <a:moveTo>
                    <a:pt x="0" y="1145"/>
                  </a:moveTo>
                  <a:lnTo>
                    <a:pt x="121" y="1249"/>
                  </a:lnTo>
                  <a:lnTo>
                    <a:pt x="239" y="1145"/>
                  </a:lnTo>
                  <a:lnTo>
                    <a:pt x="154" y="0"/>
                  </a:lnTo>
                  <a:lnTo>
                    <a:pt x="85" y="0"/>
                  </a:lnTo>
                  <a:lnTo>
                    <a:pt x="0" y="1145"/>
                  </a:lnTo>
                  <a:close/>
                </a:path>
              </a:pathLst>
            </a:custGeom>
            <a:solidFill>
              <a:srgbClr val="37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825745" y="3669884"/>
              <a:ext cx="183294" cy="125454"/>
            </a:xfrm>
            <a:custGeom>
              <a:avLst/>
              <a:gdLst>
                <a:gd name="T0" fmla="*/ 50 w 225"/>
                <a:gd name="T1" fmla="*/ 154 h 154"/>
                <a:gd name="T2" fmla="*/ 225 w 225"/>
                <a:gd name="T3" fmla="*/ 90 h 154"/>
                <a:gd name="T4" fmla="*/ 225 w 225"/>
                <a:gd name="T5" fmla="*/ 0 h 154"/>
                <a:gd name="T6" fmla="*/ 0 w 225"/>
                <a:gd name="T7" fmla="*/ 0 h 154"/>
                <a:gd name="T8" fmla="*/ 50 w 225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154">
                  <a:moveTo>
                    <a:pt x="50" y="154"/>
                  </a:moveTo>
                  <a:lnTo>
                    <a:pt x="225" y="90"/>
                  </a:lnTo>
                  <a:lnTo>
                    <a:pt x="225" y="0"/>
                  </a:lnTo>
                  <a:lnTo>
                    <a:pt x="0" y="0"/>
                  </a:lnTo>
                  <a:lnTo>
                    <a:pt x="50" y="154"/>
                  </a:lnTo>
                  <a:close/>
                </a:path>
              </a:pathLst>
            </a:custGeom>
            <a:solidFill>
              <a:srgbClr val="FE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540622" y="3669884"/>
              <a:ext cx="183294" cy="125454"/>
            </a:xfrm>
            <a:custGeom>
              <a:avLst/>
              <a:gdLst>
                <a:gd name="T0" fmla="*/ 175 w 225"/>
                <a:gd name="T1" fmla="*/ 154 h 154"/>
                <a:gd name="T2" fmla="*/ 0 w 225"/>
                <a:gd name="T3" fmla="*/ 90 h 154"/>
                <a:gd name="T4" fmla="*/ 0 w 225"/>
                <a:gd name="T5" fmla="*/ 0 h 154"/>
                <a:gd name="T6" fmla="*/ 225 w 225"/>
                <a:gd name="T7" fmla="*/ 0 h 154"/>
                <a:gd name="T8" fmla="*/ 175 w 225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154">
                  <a:moveTo>
                    <a:pt x="175" y="154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225" y="0"/>
                  </a:lnTo>
                  <a:lnTo>
                    <a:pt x="175" y="154"/>
                  </a:lnTo>
                  <a:close/>
                </a:path>
              </a:pathLst>
            </a:custGeom>
            <a:solidFill>
              <a:srgbClr val="FE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99702" y="3743202"/>
              <a:ext cx="382880" cy="1152714"/>
            </a:xfrm>
            <a:custGeom>
              <a:avLst/>
              <a:gdLst>
                <a:gd name="T0" fmla="*/ 126 w 199"/>
                <a:gd name="T1" fmla="*/ 590 h 598"/>
                <a:gd name="T2" fmla="*/ 40 w 199"/>
                <a:gd name="T3" fmla="*/ 598 h 598"/>
                <a:gd name="T4" fmla="*/ 117 w 199"/>
                <a:gd name="T5" fmla="*/ 0 h 598"/>
                <a:gd name="T6" fmla="*/ 199 w 199"/>
                <a:gd name="T7" fmla="*/ 21 h 598"/>
                <a:gd name="T8" fmla="*/ 126 w 199"/>
                <a:gd name="T9" fmla="*/ 59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598">
                  <a:moveTo>
                    <a:pt x="126" y="590"/>
                  </a:moveTo>
                  <a:cubicBezTo>
                    <a:pt x="98" y="593"/>
                    <a:pt x="69" y="596"/>
                    <a:pt x="40" y="598"/>
                  </a:cubicBezTo>
                  <a:cubicBezTo>
                    <a:pt x="0" y="397"/>
                    <a:pt x="27" y="192"/>
                    <a:pt x="117" y="0"/>
                  </a:cubicBezTo>
                  <a:cubicBezTo>
                    <a:pt x="144" y="7"/>
                    <a:pt x="172" y="14"/>
                    <a:pt x="199" y="21"/>
                  </a:cubicBezTo>
                  <a:cubicBezTo>
                    <a:pt x="113" y="204"/>
                    <a:pt x="88" y="398"/>
                    <a:pt x="126" y="590"/>
                  </a:cubicBezTo>
                </a:path>
              </a:pathLst>
            </a:custGeom>
            <a:solidFill>
              <a:srgbClr val="63C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078722" y="4880437"/>
              <a:ext cx="223211" cy="163742"/>
            </a:xfrm>
            <a:custGeom>
              <a:avLst/>
              <a:gdLst>
                <a:gd name="T0" fmla="*/ 97 w 116"/>
                <a:gd name="T1" fmla="*/ 10 h 85"/>
                <a:gd name="T2" fmla="*/ 86 w 116"/>
                <a:gd name="T3" fmla="*/ 5 h 85"/>
                <a:gd name="T4" fmla="*/ 84 w 116"/>
                <a:gd name="T5" fmla="*/ 0 h 85"/>
                <a:gd name="T6" fmla="*/ 1 w 116"/>
                <a:gd name="T7" fmla="*/ 8 h 85"/>
                <a:gd name="T8" fmla="*/ 1 w 116"/>
                <a:gd name="T9" fmla="*/ 30 h 85"/>
                <a:gd name="T10" fmla="*/ 54 w 116"/>
                <a:gd name="T11" fmla="*/ 83 h 85"/>
                <a:gd name="T12" fmla="*/ 91 w 116"/>
                <a:gd name="T13" fmla="*/ 32 h 85"/>
                <a:gd name="T14" fmla="*/ 112 w 116"/>
                <a:gd name="T15" fmla="*/ 31 h 85"/>
                <a:gd name="T16" fmla="*/ 97 w 116"/>
                <a:gd name="T17" fmla="*/ 1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5">
                  <a:moveTo>
                    <a:pt x="97" y="10"/>
                  </a:moveTo>
                  <a:cubicBezTo>
                    <a:pt x="93" y="8"/>
                    <a:pt x="90" y="6"/>
                    <a:pt x="86" y="5"/>
                  </a:cubicBezTo>
                  <a:cubicBezTo>
                    <a:pt x="85" y="3"/>
                    <a:pt x="84" y="2"/>
                    <a:pt x="84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22"/>
                    <a:pt x="1" y="30"/>
                  </a:cubicBezTo>
                  <a:cubicBezTo>
                    <a:pt x="5" y="62"/>
                    <a:pt x="29" y="85"/>
                    <a:pt x="54" y="83"/>
                  </a:cubicBezTo>
                  <a:cubicBezTo>
                    <a:pt x="76" y="82"/>
                    <a:pt x="91" y="60"/>
                    <a:pt x="91" y="32"/>
                  </a:cubicBezTo>
                  <a:cubicBezTo>
                    <a:pt x="100" y="35"/>
                    <a:pt x="108" y="35"/>
                    <a:pt x="112" y="31"/>
                  </a:cubicBezTo>
                  <a:cubicBezTo>
                    <a:pt x="116" y="26"/>
                    <a:pt x="110" y="17"/>
                    <a:pt x="97" y="10"/>
                  </a:cubicBezTo>
                </a:path>
              </a:pathLst>
            </a:custGeom>
            <a:solidFill>
              <a:srgbClr val="FDD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745096" y="3743202"/>
              <a:ext cx="581652" cy="1191002"/>
            </a:xfrm>
            <a:custGeom>
              <a:avLst/>
              <a:gdLst>
                <a:gd name="T0" fmla="*/ 55 w 302"/>
                <a:gd name="T1" fmla="*/ 618 h 618"/>
                <a:gd name="T2" fmla="*/ 54 w 302"/>
                <a:gd name="T3" fmla="*/ 618 h 618"/>
                <a:gd name="T4" fmla="*/ 52 w 302"/>
                <a:gd name="T5" fmla="*/ 618 h 618"/>
                <a:gd name="T6" fmla="*/ 1 w 302"/>
                <a:gd name="T7" fmla="*/ 580 h 618"/>
                <a:gd name="T8" fmla="*/ 0 w 302"/>
                <a:gd name="T9" fmla="*/ 580 h 618"/>
                <a:gd name="T10" fmla="*/ 0 w 302"/>
                <a:gd name="T11" fmla="*/ 304 h 618"/>
                <a:gd name="T12" fmla="*/ 134 w 302"/>
                <a:gd name="T13" fmla="*/ 0 h 618"/>
                <a:gd name="T14" fmla="*/ 302 w 302"/>
                <a:gd name="T15" fmla="*/ 0 h 618"/>
                <a:gd name="T16" fmla="*/ 236 w 302"/>
                <a:gd name="T17" fmla="*/ 304 h 618"/>
                <a:gd name="T18" fmla="*/ 236 w 302"/>
                <a:gd name="T19" fmla="*/ 618 h 618"/>
                <a:gd name="T20" fmla="*/ 55 w 302"/>
                <a:gd name="T21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618">
                  <a:moveTo>
                    <a:pt x="55" y="618"/>
                  </a:moveTo>
                  <a:cubicBezTo>
                    <a:pt x="54" y="618"/>
                    <a:pt x="54" y="618"/>
                    <a:pt x="54" y="618"/>
                  </a:cubicBezTo>
                  <a:cubicBezTo>
                    <a:pt x="54" y="618"/>
                    <a:pt x="53" y="618"/>
                    <a:pt x="52" y="618"/>
                  </a:cubicBezTo>
                  <a:cubicBezTo>
                    <a:pt x="26" y="618"/>
                    <a:pt x="4" y="602"/>
                    <a:pt x="1" y="580"/>
                  </a:cubicBezTo>
                  <a:cubicBezTo>
                    <a:pt x="0" y="580"/>
                    <a:pt x="0" y="580"/>
                    <a:pt x="0" y="58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236" y="304"/>
                    <a:pt x="236" y="304"/>
                    <a:pt x="236" y="304"/>
                  </a:cubicBezTo>
                  <a:cubicBezTo>
                    <a:pt x="236" y="618"/>
                    <a:pt x="236" y="618"/>
                    <a:pt x="236" y="618"/>
                  </a:cubicBezTo>
                  <a:lnTo>
                    <a:pt x="55" y="618"/>
                  </a:lnTo>
                  <a:close/>
                </a:path>
              </a:pathLst>
            </a:custGeom>
            <a:solidFill>
              <a:srgbClr val="98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745096" y="3704914"/>
              <a:ext cx="402431" cy="624013"/>
            </a:xfrm>
            <a:custGeom>
              <a:avLst/>
              <a:gdLst>
                <a:gd name="T0" fmla="*/ 265 w 494"/>
                <a:gd name="T1" fmla="*/ 383 h 766"/>
                <a:gd name="T2" fmla="*/ 0 w 494"/>
                <a:gd name="T3" fmla="*/ 766 h 766"/>
                <a:gd name="T4" fmla="*/ 333 w 494"/>
                <a:gd name="T5" fmla="*/ 0 h 766"/>
                <a:gd name="T6" fmla="*/ 494 w 494"/>
                <a:gd name="T7" fmla="*/ 47 h 766"/>
                <a:gd name="T8" fmla="*/ 385 w 494"/>
                <a:gd name="T9" fmla="*/ 203 h 766"/>
                <a:gd name="T10" fmla="*/ 272 w 494"/>
                <a:gd name="T11" fmla="*/ 371 h 766"/>
                <a:gd name="T12" fmla="*/ 265 w 494"/>
                <a:gd name="T13" fmla="*/ 3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766">
                  <a:moveTo>
                    <a:pt x="265" y="383"/>
                  </a:moveTo>
                  <a:lnTo>
                    <a:pt x="0" y="766"/>
                  </a:lnTo>
                  <a:lnTo>
                    <a:pt x="333" y="0"/>
                  </a:lnTo>
                  <a:lnTo>
                    <a:pt x="494" y="47"/>
                  </a:lnTo>
                  <a:lnTo>
                    <a:pt x="385" y="203"/>
                  </a:lnTo>
                  <a:lnTo>
                    <a:pt x="272" y="371"/>
                  </a:lnTo>
                  <a:lnTo>
                    <a:pt x="265" y="383"/>
                  </a:lnTo>
                  <a:close/>
                </a:path>
              </a:pathLst>
            </a:custGeom>
            <a:solidFill>
              <a:srgbClr val="63C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222913" y="3743202"/>
              <a:ext cx="581652" cy="1191002"/>
            </a:xfrm>
            <a:custGeom>
              <a:avLst/>
              <a:gdLst>
                <a:gd name="T0" fmla="*/ 248 w 302"/>
                <a:gd name="T1" fmla="*/ 618 h 618"/>
                <a:gd name="T2" fmla="*/ 248 w 302"/>
                <a:gd name="T3" fmla="*/ 618 h 618"/>
                <a:gd name="T4" fmla="*/ 250 w 302"/>
                <a:gd name="T5" fmla="*/ 618 h 618"/>
                <a:gd name="T6" fmla="*/ 301 w 302"/>
                <a:gd name="T7" fmla="*/ 580 h 618"/>
                <a:gd name="T8" fmla="*/ 302 w 302"/>
                <a:gd name="T9" fmla="*/ 580 h 618"/>
                <a:gd name="T10" fmla="*/ 302 w 302"/>
                <a:gd name="T11" fmla="*/ 304 h 618"/>
                <a:gd name="T12" fmla="*/ 168 w 302"/>
                <a:gd name="T13" fmla="*/ 0 h 618"/>
                <a:gd name="T14" fmla="*/ 0 w 302"/>
                <a:gd name="T15" fmla="*/ 0 h 618"/>
                <a:gd name="T16" fmla="*/ 66 w 302"/>
                <a:gd name="T17" fmla="*/ 304 h 618"/>
                <a:gd name="T18" fmla="*/ 66 w 302"/>
                <a:gd name="T19" fmla="*/ 618 h 618"/>
                <a:gd name="T20" fmla="*/ 248 w 302"/>
                <a:gd name="T21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618">
                  <a:moveTo>
                    <a:pt x="248" y="618"/>
                  </a:moveTo>
                  <a:cubicBezTo>
                    <a:pt x="248" y="618"/>
                    <a:pt x="248" y="618"/>
                    <a:pt x="248" y="618"/>
                  </a:cubicBezTo>
                  <a:cubicBezTo>
                    <a:pt x="249" y="618"/>
                    <a:pt x="249" y="618"/>
                    <a:pt x="250" y="618"/>
                  </a:cubicBezTo>
                  <a:cubicBezTo>
                    <a:pt x="276" y="618"/>
                    <a:pt x="298" y="602"/>
                    <a:pt x="301" y="580"/>
                  </a:cubicBezTo>
                  <a:cubicBezTo>
                    <a:pt x="302" y="580"/>
                    <a:pt x="302" y="580"/>
                    <a:pt x="302" y="580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" y="304"/>
                    <a:pt x="66" y="304"/>
                    <a:pt x="66" y="304"/>
                  </a:cubicBezTo>
                  <a:cubicBezTo>
                    <a:pt x="66" y="618"/>
                    <a:pt x="66" y="618"/>
                    <a:pt x="66" y="618"/>
                  </a:cubicBezTo>
                  <a:lnTo>
                    <a:pt x="248" y="618"/>
                  </a:lnTo>
                  <a:close/>
                </a:path>
              </a:pathLst>
            </a:custGeom>
            <a:solidFill>
              <a:srgbClr val="98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402133" y="3704914"/>
              <a:ext cx="402431" cy="624013"/>
            </a:xfrm>
            <a:custGeom>
              <a:avLst/>
              <a:gdLst>
                <a:gd name="T0" fmla="*/ 0 w 494"/>
                <a:gd name="T1" fmla="*/ 47 h 766"/>
                <a:gd name="T2" fmla="*/ 161 w 494"/>
                <a:gd name="T3" fmla="*/ 0 h 766"/>
                <a:gd name="T4" fmla="*/ 494 w 494"/>
                <a:gd name="T5" fmla="*/ 766 h 766"/>
                <a:gd name="T6" fmla="*/ 109 w 494"/>
                <a:gd name="T7" fmla="*/ 203 h 766"/>
                <a:gd name="T8" fmla="*/ 0 w 494"/>
                <a:gd name="T9" fmla="*/ 47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766">
                  <a:moveTo>
                    <a:pt x="0" y="47"/>
                  </a:moveTo>
                  <a:lnTo>
                    <a:pt x="161" y="0"/>
                  </a:lnTo>
                  <a:lnTo>
                    <a:pt x="494" y="766"/>
                  </a:lnTo>
                  <a:lnTo>
                    <a:pt x="109" y="203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63C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313338" y="3188433"/>
              <a:ext cx="59469" cy="59469"/>
            </a:xfrm>
            <a:custGeom>
              <a:avLst/>
              <a:gdLst>
                <a:gd name="T0" fmla="*/ 7 w 31"/>
                <a:gd name="T1" fmla="*/ 24 h 31"/>
                <a:gd name="T2" fmla="*/ 23 w 31"/>
                <a:gd name="T3" fmla="*/ 7 h 31"/>
                <a:gd name="T4" fmla="*/ 31 w 31"/>
                <a:gd name="T5" fmla="*/ 9 h 31"/>
                <a:gd name="T6" fmla="*/ 16 w 31"/>
                <a:gd name="T7" fmla="*/ 0 h 31"/>
                <a:gd name="T8" fmla="*/ 0 w 31"/>
                <a:gd name="T9" fmla="*/ 17 h 31"/>
                <a:gd name="T10" fmla="*/ 9 w 31"/>
                <a:gd name="T11" fmla="*/ 31 h 31"/>
                <a:gd name="T12" fmla="*/ 7 w 31"/>
                <a:gd name="T1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7" y="24"/>
                  </a:moveTo>
                  <a:cubicBezTo>
                    <a:pt x="7" y="15"/>
                    <a:pt x="14" y="7"/>
                    <a:pt x="23" y="7"/>
                  </a:cubicBezTo>
                  <a:cubicBezTo>
                    <a:pt x="26" y="7"/>
                    <a:pt x="29" y="8"/>
                    <a:pt x="31" y="9"/>
                  </a:cubicBezTo>
                  <a:cubicBezTo>
                    <a:pt x="28" y="4"/>
                    <a:pt x="23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3"/>
                    <a:pt x="3" y="29"/>
                    <a:pt x="9" y="31"/>
                  </a:cubicBezTo>
                  <a:cubicBezTo>
                    <a:pt x="8" y="29"/>
                    <a:pt x="7" y="27"/>
                    <a:pt x="7" y="24"/>
                  </a:cubicBezTo>
                </a:path>
              </a:pathLst>
            </a:custGeom>
            <a:solidFill>
              <a:srgbClr val="D3AB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2174410" y="3188433"/>
              <a:ext cx="60283" cy="59469"/>
            </a:xfrm>
            <a:custGeom>
              <a:avLst/>
              <a:gdLst>
                <a:gd name="T0" fmla="*/ 24 w 31"/>
                <a:gd name="T1" fmla="*/ 24 h 31"/>
                <a:gd name="T2" fmla="*/ 7 w 31"/>
                <a:gd name="T3" fmla="*/ 7 h 31"/>
                <a:gd name="T4" fmla="*/ 0 w 31"/>
                <a:gd name="T5" fmla="*/ 9 h 31"/>
                <a:gd name="T6" fmla="*/ 14 w 31"/>
                <a:gd name="T7" fmla="*/ 0 h 31"/>
                <a:gd name="T8" fmla="*/ 31 w 31"/>
                <a:gd name="T9" fmla="*/ 17 h 31"/>
                <a:gd name="T10" fmla="*/ 22 w 31"/>
                <a:gd name="T11" fmla="*/ 31 h 31"/>
                <a:gd name="T12" fmla="*/ 24 w 31"/>
                <a:gd name="T1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24" y="24"/>
                  </a:moveTo>
                  <a:cubicBezTo>
                    <a:pt x="24" y="15"/>
                    <a:pt x="16" y="7"/>
                    <a:pt x="7" y="7"/>
                  </a:cubicBezTo>
                  <a:cubicBezTo>
                    <a:pt x="4" y="7"/>
                    <a:pt x="2" y="8"/>
                    <a:pt x="0" y="9"/>
                  </a:cubicBezTo>
                  <a:cubicBezTo>
                    <a:pt x="2" y="4"/>
                    <a:pt x="8" y="0"/>
                    <a:pt x="14" y="0"/>
                  </a:cubicBezTo>
                  <a:cubicBezTo>
                    <a:pt x="23" y="0"/>
                    <a:pt x="31" y="8"/>
                    <a:pt x="31" y="17"/>
                  </a:cubicBezTo>
                  <a:cubicBezTo>
                    <a:pt x="31" y="23"/>
                    <a:pt x="27" y="29"/>
                    <a:pt x="22" y="31"/>
                  </a:cubicBezTo>
                  <a:cubicBezTo>
                    <a:pt x="23" y="29"/>
                    <a:pt x="24" y="27"/>
                    <a:pt x="24" y="24"/>
                  </a:cubicBezTo>
                </a:path>
              </a:pathLst>
            </a:custGeom>
            <a:solidFill>
              <a:srgbClr val="DDAA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306006" y="3188433"/>
              <a:ext cx="59469" cy="59469"/>
            </a:xfrm>
            <a:custGeom>
              <a:avLst/>
              <a:gdLst>
                <a:gd name="T0" fmla="*/ 7 w 31"/>
                <a:gd name="T1" fmla="*/ 24 h 31"/>
                <a:gd name="T2" fmla="*/ 24 w 31"/>
                <a:gd name="T3" fmla="*/ 7 h 31"/>
                <a:gd name="T4" fmla="*/ 31 w 31"/>
                <a:gd name="T5" fmla="*/ 9 h 31"/>
                <a:gd name="T6" fmla="*/ 17 w 31"/>
                <a:gd name="T7" fmla="*/ 0 h 31"/>
                <a:gd name="T8" fmla="*/ 0 w 31"/>
                <a:gd name="T9" fmla="*/ 17 h 31"/>
                <a:gd name="T10" fmla="*/ 9 w 31"/>
                <a:gd name="T11" fmla="*/ 31 h 31"/>
                <a:gd name="T12" fmla="*/ 7 w 31"/>
                <a:gd name="T1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7" y="24"/>
                  </a:moveTo>
                  <a:cubicBezTo>
                    <a:pt x="7" y="15"/>
                    <a:pt x="15" y="7"/>
                    <a:pt x="24" y="7"/>
                  </a:cubicBezTo>
                  <a:cubicBezTo>
                    <a:pt x="26" y="7"/>
                    <a:pt x="29" y="8"/>
                    <a:pt x="31" y="9"/>
                  </a:cubicBezTo>
                  <a:cubicBezTo>
                    <a:pt x="28" y="4"/>
                    <a:pt x="23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3"/>
                    <a:pt x="4" y="29"/>
                    <a:pt x="9" y="31"/>
                  </a:cubicBezTo>
                  <a:cubicBezTo>
                    <a:pt x="8" y="29"/>
                    <a:pt x="7" y="27"/>
                    <a:pt x="7" y="24"/>
                  </a:cubicBezTo>
                </a:path>
              </a:pathLst>
            </a:custGeom>
            <a:solidFill>
              <a:srgbClr val="DDAA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327187" y="2525317"/>
              <a:ext cx="886326" cy="639491"/>
            </a:xfrm>
            <a:custGeom>
              <a:avLst/>
              <a:gdLst>
                <a:gd name="T0" fmla="*/ 455 w 460"/>
                <a:gd name="T1" fmla="*/ 140 h 332"/>
                <a:gd name="T2" fmla="*/ 117 w 460"/>
                <a:gd name="T3" fmla="*/ 23 h 332"/>
                <a:gd name="T4" fmla="*/ 131 w 460"/>
                <a:gd name="T5" fmla="*/ 1 h 332"/>
                <a:gd name="T6" fmla="*/ 63 w 460"/>
                <a:gd name="T7" fmla="*/ 45 h 332"/>
                <a:gd name="T8" fmla="*/ 53 w 460"/>
                <a:gd name="T9" fmla="*/ 54 h 332"/>
                <a:gd name="T10" fmla="*/ 52 w 460"/>
                <a:gd name="T11" fmla="*/ 55 h 332"/>
                <a:gd name="T12" fmla="*/ 52 w 460"/>
                <a:gd name="T13" fmla="*/ 55 h 332"/>
                <a:gd name="T14" fmla="*/ 35 w 460"/>
                <a:gd name="T15" fmla="*/ 113 h 332"/>
                <a:gd name="T16" fmla="*/ 29 w 460"/>
                <a:gd name="T17" fmla="*/ 314 h 332"/>
                <a:gd name="T18" fmla="*/ 29 w 460"/>
                <a:gd name="T19" fmla="*/ 315 h 332"/>
                <a:gd name="T20" fmla="*/ 32 w 460"/>
                <a:gd name="T21" fmla="*/ 324 h 332"/>
                <a:gd name="T22" fmla="*/ 40 w 460"/>
                <a:gd name="T23" fmla="*/ 311 h 332"/>
                <a:gd name="T24" fmla="*/ 47 w 460"/>
                <a:gd name="T25" fmla="*/ 264 h 332"/>
                <a:gd name="T26" fmla="*/ 68 w 460"/>
                <a:gd name="T27" fmla="*/ 172 h 332"/>
                <a:gd name="T28" fmla="*/ 75 w 460"/>
                <a:gd name="T29" fmla="*/ 173 h 332"/>
                <a:gd name="T30" fmla="*/ 338 w 460"/>
                <a:gd name="T31" fmla="*/ 218 h 332"/>
                <a:gd name="T32" fmla="*/ 327 w 460"/>
                <a:gd name="T33" fmla="*/ 209 h 332"/>
                <a:gd name="T34" fmla="*/ 381 w 460"/>
                <a:gd name="T35" fmla="*/ 193 h 332"/>
                <a:gd name="T36" fmla="*/ 400 w 460"/>
                <a:gd name="T37" fmla="*/ 191 h 332"/>
                <a:gd name="T38" fmla="*/ 410 w 460"/>
                <a:gd name="T39" fmla="*/ 204 h 332"/>
                <a:gd name="T40" fmla="*/ 418 w 460"/>
                <a:gd name="T41" fmla="*/ 245 h 332"/>
                <a:gd name="T42" fmla="*/ 431 w 460"/>
                <a:gd name="T43" fmla="*/ 332 h 332"/>
                <a:gd name="T44" fmla="*/ 440 w 460"/>
                <a:gd name="T45" fmla="*/ 324 h 332"/>
                <a:gd name="T46" fmla="*/ 453 w 460"/>
                <a:gd name="T47" fmla="*/ 213 h 332"/>
                <a:gd name="T48" fmla="*/ 455 w 460"/>
                <a:gd name="T49" fmla="*/ 14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332">
                  <a:moveTo>
                    <a:pt x="455" y="140"/>
                  </a:moveTo>
                  <a:cubicBezTo>
                    <a:pt x="420" y="0"/>
                    <a:pt x="202" y="9"/>
                    <a:pt x="117" y="23"/>
                  </a:cubicBezTo>
                  <a:cubicBezTo>
                    <a:pt x="116" y="15"/>
                    <a:pt x="131" y="1"/>
                    <a:pt x="131" y="1"/>
                  </a:cubicBezTo>
                  <a:cubicBezTo>
                    <a:pt x="99" y="16"/>
                    <a:pt x="75" y="34"/>
                    <a:pt x="63" y="45"/>
                  </a:cubicBezTo>
                  <a:cubicBezTo>
                    <a:pt x="59" y="48"/>
                    <a:pt x="56" y="51"/>
                    <a:pt x="53" y="54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34" y="74"/>
                    <a:pt x="31" y="95"/>
                    <a:pt x="35" y="113"/>
                  </a:cubicBezTo>
                  <a:cubicBezTo>
                    <a:pt x="13" y="157"/>
                    <a:pt x="0" y="223"/>
                    <a:pt x="29" y="314"/>
                  </a:cubicBezTo>
                  <a:cubicBezTo>
                    <a:pt x="29" y="314"/>
                    <a:pt x="29" y="315"/>
                    <a:pt x="29" y="315"/>
                  </a:cubicBezTo>
                  <a:cubicBezTo>
                    <a:pt x="30" y="318"/>
                    <a:pt x="31" y="321"/>
                    <a:pt x="32" y="324"/>
                  </a:cubicBezTo>
                  <a:cubicBezTo>
                    <a:pt x="40" y="311"/>
                    <a:pt x="40" y="311"/>
                    <a:pt x="40" y="311"/>
                  </a:cubicBezTo>
                  <a:cubicBezTo>
                    <a:pt x="40" y="311"/>
                    <a:pt x="42" y="290"/>
                    <a:pt x="47" y="264"/>
                  </a:cubicBezTo>
                  <a:cubicBezTo>
                    <a:pt x="68" y="172"/>
                    <a:pt x="68" y="172"/>
                    <a:pt x="68" y="172"/>
                  </a:cubicBezTo>
                  <a:cubicBezTo>
                    <a:pt x="68" y="172"/>
                    <a:pt x="71" y="172"/>
                    <a:pt x="75" y="173"/>
                  </a:cubicBezTo>
                  <a:cubicBezTo>
                    <a:pt x="127" y="192"/>
                    <a:pt x="223" y="220"/>
                    <a:pt x="338" y="218"/>
                  </a:cubicBezTo>
                  <a:cubicBezTo>
                    <a:pt x="327" y="209"/>
                    <a:pt x="327" y="209"/>
                    <a:pt x="327" y="209"/>
                  </a:cubicBezTo>
                  <a:cubicBezTo>
                    <a:pt x="327" y="209"/>
                    <a:pt x="351" y="203"/>
                    <a:pt x="381" y="193"/>
                  </a:cubicBezTo>
                  <a:cubicBezTo>
                    <a:pt x="387" y="193"/>
                    <a:pt x="394" y="192"/>
                    <a:pt x="400" y="191"/>
                  </a:cubicBezTo>
                  <a:cubicBezTo>
                    <a:pt x="410" y="204"/>
                    <a:pt x="410" y="204"/>
                    <a:pt x="410" y="204"/>
                  </a:cubicBezTo>
                  <a:cubicBezTo>
                    <a:pt x="410" y="204"/>
                    <a:pt x="415" y="232"/>
                    <a:pt x="418" y="245"/>
                  </a:cubicBezTo>
                  <a:cubicBezTo>
                    <a:pt x="421" y="257"/>
                    <a:pt x="431" y="332"/>
                    <a:pt x="431" y="332"/>
                  </a:cubicBezTo>
                  <a:cubicBezTo>
                    <a:pt x="440" y="324"/>
                    <a:pt x="440" y="324"/>
                    <a:pt x="440" y="324"/>
                  </a:cubicBezTo>
                  <a:cubicBezTo>
                    <a:pt x="440" y="324"/>
                    <a:pt x="452" y="234"/>
                    <a:pt x="453" y="213"/>
                  </a:cubicBezTo>
                  <a:cubicBezTo>
                    <a:pt x="453" y="195"/>
                    <a:pt x="460" y="154"/>
                    <a:pt x="455" y="140"/>
                  </a:cubicBezTo>
                </a:path>
              </a:pathLst>
            </a:custGeom>
            <a:solidFill>
              <a:srgbClr val="753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1367104" y="6007082"/>
              <a:ext cx="348665" cy="125454"/>
            </a:xfrm>
            <a:custGeom>
              <a:avLst/>
              <a:gdLst>
                <a:gd name="T0" fmla="*/ 94 w 181"/>
                <a:gd name="T1" fmla="*/ 1 h 65"/>
                <a:gd name="T2" fmla="*/ 90 w 181"/>
                <a:gd name="T3" fmla="*/ 0 h 65"/>
                <a:gd name="T4" fmla="*/ 87 w 181"/>
                <a:gd name="T5" fmla="*/ 1 h 65"/>
                <a:gd name="T6" fmla="*/ 85 w 181"/>
                <a:gd name="T7" fmla="*/ 1 h 65"/>
                <a:gd name="T8" fmla="*/ 85 w 181"/>
                <a:gd name="T9" fmla="*/ 1 h 65"/>
                <a:gd name="T10" fmla="*/ 0 w 181"/>
                <a:gd name="T11" fmla="*/ 65 h 65"/>
                <a:gd name="T12" fmla="*/ 181 w 181"/>
                <a:gd name="T13" fmla="*/ 65 h 65"/>
                <a:gd name="T14" fmla="*/ 181 w 181"/>
                <a:gd name="T15" fmla="*/ 1 h 65"/>
                <a:gd name="T16" fmla="*/ 94 w 181"/>
                <a:gd name="T1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65">
                  <a:moveTo>
                    <a:pt x="94" y="1"/>
                  </a:moveTo>
                  <a:cubicBezTo>
                    <a:pt x="93" y="1"/>
                    <a:pt x="92" y="0"/>
                    <a:pt x="90" y="0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37" y="3"/>
                    <a:pt x="0" y="31"/>
                    <a:pt x="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81" y="1"/>
                    <a:pt x="181" y="1"/>
                    <a:pt x="181" y="1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37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845297" y="6007082"/>
              <a:ext cx="348665" cy="125454"/>
            </a:xfrm>
            <a:custGeom>
              <a:avLst/>
              <a:gdLst>
                <a:gd name="T0" fmla="*/ 87 w 181"/>
                <a:gd name="T1" fmla="*/ 1 h 65"/>
                <a:gd name="T2" fmla="*/ 91 w 181"/>
                <a:gd name="T3" fmla="*/ 0 h 65"/>
                <a:gd name="T4" fmla="*/ 94 w 181"/>
                <a:gd name="T5" fmla="*/ 1 h 65"/>
                <a:gd name="T6" fmla="*/ 96 w 181"/>
                <a:gd name="T7" fmla="*/ 1 h 65"/>
                <a:gd name="T8" fmla="*/ 96 w 181"/>
                <a:gd name="T9" fmla="*/ 1 h 65"/>
                <a:gd name="T10" fmla="*/ 181 w 181"/>
                <a:gd name="T11" fmla="*/ 65 h 65"/>
                <a:gd name="T12" fmla="*/ 0 w 181"/>
                <a:gd name="T13" fmla="*/ 65 h 65"/>
                <a:gd name="T14" fmla="*/ 0 w 181"/>
                <a:gd name="T15" fmla="*/ 1 h 65"/>
                <a:gd name="T16" fmla="*/ 87 w 181"/>
                <a:gd name="T1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65">
                  <a:moveTo>
                    <a:pt x="87" y="1"/>
                  </a:moveTo>
                  <a:cubicBezTo>
                    <a:pt x="88" y="1"/>
                    <a:pt x="89" y="0"/>
                    <a:pt x="91" y="0"/>
                  </a:cubicBezTo>
                  <a:cubicBezTo>
                    <a:pt x="92" y="0"/>
                    <a:pt x="93" y="1"/>
                    <a:pt x="94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144" y="3"/>
                    <a:pt x="181" y="31"/>
                    <a:pt x="18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2D2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876253" y="4575763"/>
              <a:ext cx="316080" cy="74947"/>
            </a:xfrm>
            <a:custGeom>
              <a:avLst/>
              <a:gdLst>
                <a:gd name="T0" fmla="*/ 10 w 164"/>
                <a:gd name="T1" fmla="*/ 39 h 39"/>
                <a:gd name="T2" fmla="*/ 155 w 164"/>
                <a:gd name="T3" fmla="*/ 39 h 39"/>
                <a:gd name="T4" fmla="*/ 164 w 164"/>
                <a:gd name="T5" fmla="*/ 29 h 39"/>
                <a:gd name="T6" fmla="*/ 164 w 164"/>
                <a:gd name="T7" fmla="*/ 10 h 39"/>
                <a:gd name="T8" fmla="*/ 155 w 164"/>
                <a:gd name="T9" fmla="*/ 0 h 39"/>
                <a:gd name="T10" fmla="*/ 10 w 164"/>
                <a:gd name="T11" fmla="*/ 0 h 39"/>
                <a:gd name="T12" fmla="*/ 0 w 164"/>
                <a:gd name="T13" fmla="*/ 10 h 39"/>
                <a:gd name="T14" fmla="*/ 0 w 164"/>
                <a:gd name="T15" fmla="*/ 29 h 39"/>
                <a:gd name="T16" fmla="*/ 10 w 164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39">
                  <a:moveTo>
                    <a:pt x="10" y="39"/>
                  </a:moveTo>
                  <a:cubicBezTo>
                    <a:pt x="155" y="39"/>
                    <a:pt x="155" y="39"/>
                    <a:pt x="155" y="39"/>
                  </a:cubicBezTo>
                  <a:cubicBezTo>
                    <a:pt x="160" y="39"/>
                    <a:pt x="164" y="35"/>
                    <a:pt x="164" y="29"/>
                  </a:cubicBezTo>
                  <a:cubicBezTo>
                    <a:pt x="164" y="10"/>
                    <a:pt x="164" y="10"/>
                    <a:pt x="164" y="10"/>
                  </a:cubicBezTo>
                  <a:cubicBezTo>
                    <a:pt x="164" y="4"/>
                    <a:pt x="160" y="0"/>
                    <a:pt x="15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5"/>
                    <a:pt x="5" y="39"/>
                    <a:pt x="10" y="39"/>
                  </a:cubicBezTo>
                </a:path>
              </a:pathLst>
            </a:custGeom>
            <a:solidFill>
              <a:srgbClr val="63C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1357328" y="4575763"/>
              <a:ext cx="316080" cy="74947"/>
            </a:xfrm>
            <a:custGeom>
              <a:avLst/>
              <a:gdLst>
                <a:gd name="T0" fmla="*/ 9 w 164"/>
                <a:gd name="T1" fmla="*/ 39 h 39"/>
                <a:gd name="T2" fmla="*/ 154 w 164"/>
                <a:gd name="T3" fmla="*/ 39 h 39"/>
                <a:gd name="T4" fmla="*/ 164 w 164"/>
                <a:gd name="T5" fmla="*/ 29 h 39"/>
                <a:gd name="T6" fmla="*/ 164 w 164"/>
                <a:gd name="T7" fmla="*/ 10 h 39"/>
                <a:gd name="T8" fmla="*/ 154 w 164"/>
                <a:gd name="T9" fmla="*/ 0 h 39"/>
                <a:gd name="T10" fmla="*/ 9 w 164"/>
                <a:gd name="T11" fmla="*/ 0 h 39"/>
                <a:gd name="T12" fmla="*/ 0 w 164"/>
                <a:gd name="T13" fmla="*/ 10 h 39"/>
                <a:gd name="T14" fmla="*/ 0 w 164"/>
                <a:gd name="T15" fmla="*/ 29 h 39"/>
                <a:gd name="T16" fmla="*/ 9 w 164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39">
                  <a:moveTo>
                    <a:pt x="9" y="39"/>
                  </a:moveTo>
                  <a:cubicBezTo>
                    <a:pt x="154" y="39"/>
                    <a:pt x="154" y="39"/>
                    <a:pt x="154" y="39"/>
                  </a:cubicBezTo>
                  <a:cubicBezTo>
                    <a:pt x="160" y="39"/>
                    <a:pt x="164" y="35"/>
                    <a:pt x="164" y="29"/>
                  </a:cubicBezTo>
                  <a:cubicBezTo>
                    <a:pt x="164" y="10"/>
                    <a:pt x="164" y="10"/>
                    <a:pt x="164" y="10"/>
                  </a:cubicBezTo>
                  <a:cubicBezTo>
                    <a:pt x="164" y="4"/>
                    <a:pt x="160" y="0"/>
                    <a:pt x="15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5"/>
                    <a:pt x="4" y="39"/>
                    <a:pt x="9" y="39"/>
                  </a:cubicBezTo>
                </a:path>
              </a:pathLst>
            </a:custGeom>
            <a:solidFill>
              <a:srgbClr val="63C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933653" y="3502069"/>
              <a:ext cx="572691" cy="153967"/>
            </a:xfrm>
            <a:custGeom>
              <a:avLst/>
              <a:gdLst>
                <a:gd name="T0" fmla="*/ 255 w 297"/>
                <a:gd name="T1" fmla="*/ 14 h 80"/>
                <a:gd name="T2" fmla="*/ 134 w 297"/>
                <a:gd name="T3" fmla="*/ 12 h 80"/>
                <a:gd name="T4" fmla="*/ 132 w 297"/>
                <a:gd name="T5" fmla="*/ 1 h 80"/>
                <a:gd name="T6" fmla="*/ 78 w 297"/>
                <a:gd name="T7" fmla="*/ 13 h 80"/>
                <a:gd name="T8" fmla="*/ 50 w 297"/>
                <a:gd name="T9" fmla="*/ 14 h 80"/>
                <a:gd name="T10" fmla="*/ 0 w 297"/>
                <a:gd name="T11" fmla="*/ 48 h 80"/>
                <a:gd name="T12" fmla="*/ 63 w 297"/>
                <a:gd name="T13" fmla="*/ 80 h 80"/>
                <a:gd name="T14" fmla="*/ 201 w 297"/>
                <a:gd name="T15" fmla="*/ 48 h 80"/>
                <a:gd name="T16" fmla="*/ 255 w 297"/>
                <a:gd name="T17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80">
                  <a:moveTo>
                    <a:pt x="255" y="14"/>
                  </a:moveTo>
                  <a:cubicBezTo>
                    <a:pt x="255" y="14"/>
                    <a:pt x="192" y="13"/>
                    <a:pt x="134" y="12"/>
                  </a:cubicBezTo>
                  <a:cubicBezTo>
                    <a:pt x="140" y="7"/>
                    <a:pt x="144" y="2"/>
                    <a:pt x="132" y="1"/>
                  </a:cubicBezTo>
                  <a:cubicBezTo>
                    <a:pt x="118" y="0"/>
                    <a:pt x="95" y="7"/>
                    <a:pt x="78" y="13"/>
                  </a:cubicBezTo>
                  <a:cubicBezTo>
                    <a:pt x="67" y="13"/>
                    <a:pt x="57" y="14"/>
                    <a:pt x="50" y="14"/>
                  </a:cubicBezTo>
                  <a:cubicBezTo>
                    <a:pt x="0" y="19"/>
                    <a:pt x="0" y="48"/>
                    <a:pt x="0" y="4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0"/>
                    <a:pt x="106" y="59"/>
                    <a:pt x="201" y="48"/>
                  </a:cubicBezTo>
                  <a:cubicBezTo>
                    <a:pt x="297" y="38"/>
                    <a:pt x="255" y="14"/>
                    <a:pt x="255" y="14"/>
                  </a:cubicBezTo>
                </a:path>
              </a:pathLst>
            </a:custGeom>
            <a:solidFill>
              <a:srgbClr val="FDD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1715769" y="3449932"/>
              <a:ext cx="181664" cy="39103"/>
            </a:xfrm>
            <a:custGeom>
              <a:avLst/>
              <a:gdLst>
                <a:gd name="T0" fmla="*/ 0 w 94"/>
                <a:gd name="T1" fmla="*/ 0 h 20"/>
                <a:gd name="T2" fmla="*/ 0 w 94"/>
                <a:gd name="T3" fmla="*/ 1 h 20"/>
                <a:gd name="T4" fmla="*/ 47 w 94"/>
                <a:gd name="T5" fmla="*/ 20 h 20"/>
                <a:gd name="T6" fmla="*/ 94 w 94"/>
                <a:gd name="T7" fmla="*/ 1 h 20"/>
                <a:gd name="T8" fmla="*/ 94 w 94"/>
                <a:gd name="T9" fmla="*/ 0 h 20"/>
                <a:gd name="T10" fmla="*/ 0 w 9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0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1"/>
                    <a:pt x="21" y="20"/>
                    <a:pt x="47" y="20"/>
                  </a:cubicBezTo>
                  <a:cubicBezTo>
                    <a:pt x="73" y="20"/>
                    <a:pt x="94" y="1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AA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1385026" y="3085789"/>
              <a:ext cx="780423" cy="242762"/>
            </a:xfrm>
            <a:custGeom>
              <a:avLst/>
              <a:gdLst>
                <a:gd name="T0" fmla="*/ 401 w 405"/>
                <a:gd name="T1" fmla="*/ 7 h 126"/>
                <a:gd name="T2" fmla="*/ 369 w 405"/>
                <a:gd name="T3" fmla="*/ 7 h 126"/>
                <a:gd name="T4" fmla="*/ 253 w 405"/>
                <a:gd name="T5" fmla="*/ 14 h 126"/>
                <a:gd name="T6" fmla="*/ 202 w 405"/>
                <a:gd name="T7" fmla="*/ 19 h 126"/>
                <a:gd name="T8" fmla="*/ 152 w 405"/>
                <a:gd name="T9" fmla="*/ 14 h 126"/>
                <a:gd name="T10" fmla="*/ 36 w 405"/>
                <a:gd name="T11" fmla="*/ 7 h 126"/>
                <a:gd name="T12" fmla="*/ 4 w 405"/>
                <a:gd name="T13" fmla="*/ 7 h 126"/>
                <a:gd name="T14" fmla="*/ 4 w 405"/>
                <a:gd name="T15" fmla="*/ 35 h 126"/>
                <a:gd name="T16" fmla="*/ 13 w 405"/>
                <a:gd name="T17" fmla="*/ 42 h 126"/>
                <a:gd name="T18" fmla="*/ 24 w 405"/>
                <a:gd name="T19" fmla="*/ 84 h 126"/>
                <a:gd name="T20" fmla="*/ 40 w 405"/>
                <a:gd name="T21" fmla="*/ 109 h 126"/>
                <a:gd name="T22" fmla="*/ 63 w 405"/>
                <a:gd name="T23" fmla="*/ 121 h 126"/>
                <a:gd name="T24" fmla="*/ 133 w 405"/>
                <a:gd name="T25" fmla="*/ 116 h 126"/>
                <a:gd name="T26" fmla="*/ 174 w 405"/>
                <a:gd name="T27" fmla="*/ 60 h 126"/>
                <a:gd name="T28" fmla="*/ 198 w 405"/>
                <a:gd name="T29" fmla="*/ 36 h 126"/>
                <a:gd name="T30" fmla="*/ 201 w 405"/>
                <a:gd name="T31" fmla="*/ 36 h 126"/>
                <a:gd name="T32" fmla="*/ 206 w 405"/>
                <a:gd name="T33" fmla="*/ 36 h 126"/>
                <a:gd name="T34" fmla="*/ 231 w 405"/>
                <a:gd name="T35" fmla="*/ 60 h 126"/>
                <a:gd name="T36" fmla="*/ 272 w 405"/>
                <a:gd name="T37" fmla="*/ 116 h 126"/>
                <a:gd name="T38" fmla="*/ 342 w 405"/>
                <a:gd name="T39" fmla="*/ 121 h 126"/>
                <a:gd name="T40" fmla="*/ 365 w 405"/>
                <a:gd name="T41" fmla="*/ 109 h 126"/>
                <a:gd name="T42" fmla="*/ 381 w 405"/>
                <a:gd name="T43" fmla="*/ 84 h 126"/>
                <a:gd name="T44" fmla="*/ 391 w 405"/>
                <a:gd name="T45" fmla="*/ 42 h 126"/>
                <a:gd name="T46" fmla="*/ 401 w 405"/>
                <a:gd name="T47" fmla="*/ 35 h 126"/>
                <a:gd name="T48" fmla="*/ 401 w 405"/>
                <a:gd name="T49" fmla="*/ 7 h 126"/>
                <a:gd name="T50" fmla="*/ 162 w 405"/>
                <a:gd name="T51" fmla="*/ 61 h 126"/>
                <a:gd name="T52" fmla="*/ 126 w 405"/>
                <a:gd name="T53" fmla="*/ 111 h 126"/>
                <a:gd name="T54" fmla="*/ 58 w 405"/>
                <a:gd name="T55" fmla="*/ 112 h 126"/>
                <a:gd name="T56" fmla="*/ 26 w 405"/>
                <a:gd name="T57" fmla="*/ 28 h 126"/>
                <a:gd name="T58" fmla="*/ 89 w 405"/>
                <a:gd name="T59" fmla="*/ 15 h 126"/>
                <a:gd name="T60" fmla="*/ 148 w 405"/>
                <a:gd name="T61" fmla="*/ 22 h 126"/>
                <a:gd name="T62" fmla="*/ 162 w 405"/>
                <a:gd name="T63" fmla="*/ 61 h 126"/>
                <a:gd name="T64" fmla="*/ 347 w 405"/>
                <a:gd name="T65" fmla="*/ 112 h 126"/>
                <a:gd name="T66" fmla="*/ 279 w 405"/>
                <a:gd name="T67" fmla="*/ 111 h 126"/>
                <a:gd name="T68" fmla="*/ 243 w 405"/>
                <a:gd name="T69" fmla="*/ 61 h 126"/>
                <a:gd name="T70" fmla="*/ 257 w 405"/>
                <a:gd name="T71" fmla="*/ 22 h 126"/>
                <a:gd name="T72" fmla="*/ 316 w 405"/>
                <a:gd name="T73" fmla="*/ 15 h 126"/>
                <a:gd name="T74" fmla="*/ 379 w 405"/>
                <a:gd name="T75" fmla="*/ 28 h 126"/>
                <a:gd name="T76" fmla="*/ 347 w 405"/>
                <a:gd name="T77" fmla="*/ 11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5" h="126">
                  <a:moveTo>
                    <a:pt x="401" y="7"/>
                  </a:moveTo>
                  <a:cubicBezTo>
                    <a:pt x="401" y="7"/>
                    <a:pt x="378" y="7"/>
                    <a:pt x="369" y="7"/>
                  </a:cubicBezTo>
                  <a:cubicBezTo>
                    <a:pt x="360" y="8"/>
                    <a:pt x="323" y="0"/>
                    <a:pt x="253" y="14"/>
                  </a:cubicBezTo>
                  <a:cubicBezTo>
                    <a:pt x="253" y="14"/>
                    <a:pt x="231" y="19"/>
                    <a:pt x="202" y="19"/>
                  </a:cubicBezTo>
                  <a:cubicBezTo>
                    <a:pt x="174" y="19"/>
                    <a:pt x="152" y="14"/>
                    <a:pt x="152" y="14"/>
                  </a:cubicBezTo>
                  <a:cubicBezTo>
                    <a:pt x="82" y="0"/>
                    <a:pt x="45" y="8"/>
                    <a:pt x="36" y="7"/>
                  </a:cubicBezTo>
                  <a:cubicBezTo>
                    <a:pt x="27" y="7"/>
                    <a:pt x="4" y="7"/>
                    <a:pt x="4" y="7"/>
                  </a:cubicBezTo>
                  <a:cubicBezTo>
                    <a:pt x="0" y="22"/>
                    <a:pt x="3" y="34"/>
                    <a:pt x="4" y="35"/>
                  </a:cubicBezTo>
                  <a:cubicBezTo>
                    <a:pt x="5" y="36"/>
                    <a:pt x="10" y="36"/>
                    <a:pt x="13" y="42"/>
                  </a:cubicBezTo>
                  <a:cubicBezTo>
                    <a:pt x="17" y="48"/>
                    <a:pt x="18" y="64"/>
                    <a:pt x="24" y="84"/>
                  </a:cubicBezTo>
                  <a:cubicBezTo>
                    <a:pt x="27" y="93"/>
                    <a:pt x="33" y="103"/>
                    <a:pt x="40" y="109"/>
                  </a:cubicBezTo>
                  <a:cubicBezTo>
                    <a:pt x="48" y="116"/>
                    <a:pt x="57" y="120"/>
                    <a:pt x="63" y="121"/>
                  </a:cubicBezTo>
                  <a:cubicBezTo>
                    <a:pt x="75" y="124"/>
                    <a:pt x="111" y="126"/>
                    <a:pt x="133" y="116"/>
                  </a:cubicBezTo>
                  <a:cubicBezTo>
                    <a:pt x="155" y="106"/>
                    <a:pt x="165" y="83"/>
                    <a:pt x="174" y="60"/>
                  </a:cubicBezTo>
                  <a:cubicBezTo>
                    <a:pt x="182" y="37"/>
                    <a:pt x="198" y="36"/>
                    <a:pt x="198" y="36"/>
                  </a:cubicBezTo>
                  <a:cubicBezTo>
                    <a:pt x="198" y="36"/>
                    <a:pt x="199" y="36"/>
                    <a:pt x="201" y="36"/>
                  </a:cubicBezTo>
                  <a:cubicBezTo>
                    <a:pt x="205" y="36"/>
                    <a:pt x="206" y="36"/>
                    <a:pt x="206" y="36"/>
                  </a:cubicBezTo>
                  <a:cubicBezTo>
                    <a:pt x="206" y="36"/>
                    <a:pt x="223" y="37"/>
                    <a:pt x="231" y="60"/>
                  </a:cubicBezTo>
                  <a:cubicBezTo>
                    <a:pt x="239" y="83"/>
                    <a:pt x="250" y="106"/>
                    <a:pt x="272" y="116"/>
                  </a:cubicBezTo>
                  <a:cubicBezTo>
                    <a:pt x="294" y="126"/>
                    <a:pt x="330" y="124"/>
                    <a:pt x="342" y="121"/>
                  </a:cubicBezTo>
                  <a:cubicBezTo>
                    <a:pt x="348" y="120"/>
                    <a:pt x="357" y="116"/>
                    <a:pt x="365" y="109"/>
                  </a:cubicBezTo>
                  <a:cubicBezTo>
                    <a:pt x="372" y="103"/>
                    <a:pt x="378" y="93"/>
                    <a:pt x="381" y="84"/>
                  </a:cubicBezTo>
                  <a:cubicBezTo>
                    <a:pt x="387" y="64"/>
                    <a:pt x="388" y="48"/>
                    <a:pt x="391" y="42"/>
                  </a:cubicBezTo>
                  <a:cubicBezTo>
                    <a:pt x="395" y="36"/>
                    <a:pt x="400" y="36"/>
                    <a:pt x="401" y="35"/>
                  </a:cubicBezTo>
                  <a:cubicBezTo>
                    <a:pt x="402" y="34"/>
                    <a:pt x="405" y="22"/>
                    <a:pt x="401" y="7"/>
                  </a:cubicBezTo>
                  <a:moveTo>
                    <a:pt x="162" y="61"/>
                  </a:moveTo>
                  <a:cubicBezTo>
                    <a:pt x="160" y="73"/>
                    <a:pt x="151" y="102"/>
                    <a:pt x="126" y="111"/>
                  </a:cubicBezTo>
                  <a:cubicBezTo>
                    <a:pt x="87" y="123"/>
                    <a:pt x="58" y="112"/>
                    <a:pt x="58" y="112"/>
                  </a:cubicBezTo>
                  <a:cubicBezTo>
                    <a:pt x="28" y="104"/>
                    <a:pt x="20" y="41"/>
                    <a:pt x="26" y="28"/>
                  </a:cubicBezTo>
                  <a:cubicBezTo>
                    <a:pt x="32" y="15"/>
                    <a:pt x="51" y="15"/>
                    <a:pt x="89" y="15"/>
                  </a:cubicBezTo>
                  <a:cubicBezTo>
                    <a:pt x="126" y="15"/>
                    <a:pt x="148" y="22"/>
                    <a:pt x="148" y="22"/>
                  </a:cubicBezTo>
                  <a:cubicBezTo>
                    <a:pt x="167" y="28"/>
                    <a:pt x="165" y="48"/>
                    <a:pt x="162" y="61"/>
                  </a:cubicBezTo>
                  <a:moveTo>
                    <a:pt x="347" y="112"/>
                  </a:moveTo>
                  <a:cubicBezTo>
                    <a:pt x="347" y="112"/>
                    <a:pt x="318" y="123"/>
                    <a:pt x="279" y="111"/>
                  </a:cubicBezTo>
                  <a:cubicBezTo>
                    <a:pt x="254" y="102"/>
                    <a:pt x="245" y="73"/>
                    <a:pt x="243" y="61"/>
                  </a:cubicBezTo>
                  <a:cubicBezTo>
                    <a:pt x="240" y="48"/>
                    <a:pt x="238" y="28"/>
                    <a:pt x="257" y="22"/>
                  </a:cubicBezTo>
                  <a:cubicBezTo>
                    <a:pt x="257" y="22"/>
                    <a:pt x="279" y="15"/>
                    <a:pt x="316" y="15"/>
                  </a:cubicBezTo>
                  <a:cubicBezTo>
                    <a:pt x="354" y="15"/>
                    <a:pt x="373" y="15"/>
                    <a:pt x="379" y="28"/>
                  </a:cubicBezTo>
                  <a:cubicBezTo>
                    <a:pt x="385" y="41"/>
                    <a:pt x="377" y="104"/>
                    <a:pt x="347" y="112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93937" y="1939591"/>
            <a:ext cx="2988393" cy="4197019"/>
            <a:chOff x="2993937" y="1939591"/>
            <a:chExt cx="2988393" cy="4197019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012673" y="1973807"/>
              <a:ext cx="2942110" cy="25481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993937" y="1939591"/>
              <a:ext cx="2942110" cy="107553"/>
            </a:xfrm>
            <a:custGeom>
              <a:avLst/>
              <a:gdLst>
                <a:gd name="T0" fmla="*/ 1484 w 1484"/>
                <a:gd name="T1" fmla="*/ 20 h 40"/>
                <a:gd name="T2" fmla="*/ 1464 w 1484"/>
                <a:gd name="T3" fmla="*/ 40 h 40"/>
                <a:gd name="T4" fmla="*/ 20 w 1484"/>
                <a:gd name="T5" fmla="*/ 40 h 40"/>
                <a:gd name="T6" fmla="*/ 0 w 1484"/>
                <a:gd name="T7" fmla="*/ 20 h 40"/>
                <a:gd name="T8" fmla="*/ 0 w 1484"/>
                <a:gd name="T9" fmla="*/ 20 h 40"/>
                <a:gd name="T10" fmla="*/ 20 w 1484"/>
                <a:gd name="T11" fmla="*/ 0 h 40"/>
                <a:gd name="T12" fmla="*/ 1464 w 1484"/>
                <a:gd name="T13" fmla="*/ 0 h 40"/>
                <a:gd name="T14" fmla="*/ 1484 w 1484"/>
                <a:gd name="T15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4" h="40">
                  <a:moveTo>
                    <a:pt x="1484" y="20"/>
                  </a:moveTo>
                  <a:cubicBezTo>
                    <a:pt x="1484" y="31"/>
                    <a:pt x="1475" y="40"/>
                    <a:pt x="1464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75" y="0"/>
                    <a:pt x="1484" y="9"/>
                    <a:pt x="1484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993937" y="4482894"/>
              <a:ext cx="2960846" cy="137172"/>
            </a:xfrm>
            <a:custGeom>
              <a:avLst/>
              <a:gdLst>
                <a:gd name="T0" fmla="*/ 1484 w 1484"/>
                <a:gd name="T1" fmla="*/ 20 h 41"/>
                <a:gd name="T2" fmla="*/ 1464 w 1484"/>
                <a:gd name="T3" fmla="*/ 41 h 41"/>
                <a:gd name="T4" fmla="*/ 20 w 1484"/>
                <a:gd name="T5" fmla="*/ 41 h 41"/>
                <a:gd name="T6" fmla="*/ 0 w 1484"/>
                <a:gd name="T7" fmla="*/ 20 h 41"/>
                <a:gd name="T8" fmla="*/ 0 w 1484"/>
                <a:gd name="T9" fmla="*/ 20 h 41"/>
                <a:gd name="T10" fmla="*/ 20 w 1484"/>
                <a:gd name="T11" fmla="*/ 0 h 41"/>
                <a:gd name="T12" fmla="*/ 1464 w 1484"/>
                <a:gd name="T13" fmla="*/ 0 h 41"/>
                <a:gd name="T14" fmla="*/ 1484 w 1484"/>
                <a:gd name="T15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4" h="41">
                  <a:moveTo>
                    <a:pt x="1484" y="20"/>
                  </a:moveTo>
                  <a:cubicBezTo>
                    <a:pt x="1484" y="32"/>
                    <a:pt x="1475" y="41"/>
                    <a:pt x="1464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9" y="41"/>
                    <a:pt x="0" y="32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75" y="0"/>
                    <a:pt x="1484" y="9"/>
                    <a:pt x="1484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385339" y="4482894"/>
              <a:ext cx="76576" cy="1653716"/>
            </a:xfrm>
            <a:custGeom>
              <a:avLst/>
              <a:gdLst>
                <a:gd name="T0" fmla="*/ 20 w 40"/>
                <a:gd name="T1" fmla="*/ 858 h 858"/>
                <a:gd name="T2" fmla="*/ 0 w 40"/>
                <a:gd name="T3" fmla="*/ 838 h 858"/>
                <a:gd name="T4" fmla="*/ 0 w 40"/>
                <a:gd name="T5" fmla="*/ 20 h 858"/>
                <a:gd name="T6" fmla="*/ 20 w 40"/>
                <a:gd name="T7" fmla="*/ 0 h 858"/>
                <a:gd name="T8" fmla="*/ 20 w 40"/>
                <a:gd name="T9" fmla="*/ 0 h 858"/>
                <a:gd name="T10" fmla="*/ 40 w 40"/>
                <a:gd name="T11" fmla="*/ 20 h 858"/>
                <a:gd name="T12" fmla="*/ 40 w 40"/>
                <a:gd name="T13" fmla="*/ 838 h 858"/>
                <a:gd name="T14" fmla="*/ 20 w 40"/>
                <a:gd name="T15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858">
                  <a:moveTo>
                    <a:pt x="20" y="858"/>
                  </a:moveTo>
                  <a:cubicBezTo>
                    <a:pt x="9" y="858"/>
                    <a:pt x="0" y="849"/>
                    <a:pt x="0" y="8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838"/>
                    <a:pt x="40" y="838"/>
                    <a:pt x="40" y="838"/>
                  </a:cubicBezTo>
                  <a:cubicBezTo>
                    <a:pt x="40" y="849"/>
                    <a:pt x="31" y="858"/>
                    <a:pt x="20" y="85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737263" y="4513850"/>
              <a:ext cx="553139" cy="1591804"/>
            </a:xfrm>
            <a:custGeom>
              <a:avLst/>
              <a:gdLst>
                <a:gd name="T0" fmla="*/ 270 w 287"/>
                <a:gd name="T1" fmla="*/ 823 h 826"/>
                <a:gd name="T2" fmla="*/ 245 w 287"/>
                <a:gd name="T3" fmla="*/ 809 h 826"/>
                <a:gd name="T4" fmla="*/ 3 w 287"/>
                <a:gd name="T5" fmla="*/ 29 h 826"/>
                <a:gd name="T6" fmla="*/ 16 w 287"/>
                <a:gd name="T7" fmla="*/ 4 h 826"/>
                <a:gd name="T8" fmla="*/ 16 w 287"/>
                <a:gd name="T9" fmla="*/ 4 h 826"/>
                <a:gd name="T10" fmla="*/ 41 w 287"/>
                <a:gd name="T11" fmla="*/ 17 h 826"/>
                <a:gd name="T12" fmla="*/ 283 w 287"/>
                <a:gd name="T13" fmla="*/ 798 h 826"/>
                <a:gd name="T14" fmla="*/ 270 w 287"/>
                <a:gd name="T15" fmla="*/ 82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7" h="826">
                  <a:moveTo>
                    <a:pt x="270" y="823"/>
                  </a:moveTo>
                  <a:cubicBezTo>
                    <a:pt x="260" y="826"/>
                    <a:pt x="248" y="820"/>
                    <a:pt x="245" y="80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18"/>
                    <a:pt x="6" y="7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7" y="0"/>
                    <a:pt x="38" y="6"/>
                    <a:pt x="41" y="17"/>
                  </a:cubicBezTo>
                  <a:cubicBezTo>
                    <a:pt x="283" y="798"/>
                    <a:pt x="283" y="798"/>
                    <a:pt x="283" y="798"/>
                  </a:cubicBezTo>
                  <a:cubicBezTo>
                    <a:pt x="287" y="808"/>
                    <a:pt x="281" y="819"/>
                    <a:pt x="270" y="82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69886" y="4513850"/>
              <a:ext cx="554769" cy="1591804"/>
            </a:xfrm>
            <a:custGeom>
              <a:avLst/>
              <a:gdLst>
                <a:gd name="T0" fmla="*/ 17 w 288"/>
                <a:gd name="T1" fmla="*/ 823 h 826"/>
                <a:gd name="T2" fmla="*/ 42 w 288"/>
                <a:gd name="T3" fmla="*/ 809 h 826"/>
                <a:gd name="T4" fmla="*/ 284 w 288"/>
                <a:gd name="T5" fmla="*/ 29 h 826"/>
                <a:gd name="T6" fmla="*/ 271 w 288"/>
                <a:gd name="T7" fmla="*/ 4 h 826"/>
                <a:gd name="T8" fmla="*/ 271 w 288"/>
                <a:gd name="T9" fmla="*/ 4 h 826"/>
                <a:gd name="T10" fmla="*/ 246 w 288"/>
                <a:gd name="T11" fmla="*/ 17 h 826"/>
                <a:gd name="T12" fmla="*/ 4 w 288"/>
                <a:gd name="T13" fmla="*/ 798 h 826"/>
                <a:gd name="T14" fmla="*/ 17 w 288"/>
                <a:gd name="T15" fmla="*/ 82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826">
                  <a:moveTo>
                    <a:pt x="17" y="823"/>
                  </a:moveTo>
                  <a:cubicBezTo>
                    <a:pt x="28" y="826"/>
                    <a:pt x="39" y="820"/>
                    <a:pt x="42" y="809"/>
                  </a:cubicBezTo>
                  <a:cubicBezTo>
                    <a:pt x="284" y="29"/>
                    <a:pt x="284" y="29"/>
                    <a:pt x="284" y="29"/>
                  </a:cubicBezTo>
                  <a:cubicBezTo>
                    <a:pt x="288" y="18"/>
                    <a:pt x="282" y="7"/>
                    <a:pt x="271" y="4"/>
                  </a:cubicBezTo>
                  <a:cubicBezTo>
                    <a:pt x="271" y="4"/>
                    <a:pt x="271" y="4"/>
                    <a:pt x="271" y="4"/>
                  </a:cubicBezTo>
                  <a:cubicBezTo>
                    <a:pt x="260" y="0"/>
                    <a:pt x="249" y="6"/>
                    <a:pt x="246" y="17"/>
                  </a:cubicBezTo>
                  <a:cubicBezTo>
                    <a:pt x="4" y="798"/>
                    <a:pt x="4" y="798"/>
                    <a:pt x="4" y="798"/>
                  </a:cubicBezTo>
                  <a:cubicBezTo>
                    <a:pt x="0" y="808"/>
                    <a:pt x="6" y="819"/>
                    <a:pt x="17" y="82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3532536" y="2292073"/>
              <a:ext cx="448449" cy="362576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082451" y="2124030"/>
              <a:ext cx="189987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국제적으로 물류에서 </a:t>
              </a:r>
              <a:br>
                <a:rPr lang="en-US" altLang="ko-KR" sz="1400">
                  <a:solidFill>
                    <a:schemeClr val="tx1">
                      <a:lumMod val="90000"/>
                      <a:lumOff val="10000"/>
                    </a:schemeClr>
                  </a:solidFill>
                </a:rPr>
              </a:br>
              <a:r>
                <a:rPr lang="ko-KR" altLang="en-US" sz="140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해상물류가 많은 비중</a:t>
              </a:r>
              <a:br>
                <a:rPr lang="en-US" altLang="ko-KR" sz="1400">
                  <a:solidFill>
                    <a:schemeClr val="tx1">
                      <a:lumMod val="90000"/>
                      <a:lumOff val="10000"/>
                    </a:schemeClr>
                  </a:solidFill>
                </a:rPr>
              </a:br>
              <a:r>
                <a:rPr lang="ko-KR" altLang="en-US" sz="140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차지</a:t>
              </a:r>
              <a:endParaRPr lang="en-US" altLang="ko-KR" sz="140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082451" y="3283135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40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082451" y="2691212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40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082451" y="3848919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40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6910830" y="1895324"/>
            <a:ext cx="186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DATA ANALYSIS 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4FFA6-0BA6-4BD6-B0F3-9586ECF8036F}"/>
              </a:ext>
            </a:extLst>
          </p:cNvPr>
          <p:cNvSpPr txBox="1"/>
          <p:nvPr/>
        </p:nvSpPr>
        <p:spPr>
          <a:xfrm>
            <a:off x="4047253" y="2897081"/>
            <a:ext cx="1571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90000"/>
                    <a:lumOff val="10000"/>
                  </a:schemeClr>
                </a:solidFill>
              </a:rPr>
              <a:t>스마트 항만의 발전에 필수적인 스마트 선박구축</a:t>
            </a:r>
            <a:endParaRPr lang="ko-KR" alt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FC3537-D551-486B-B5E1-B806DB476582}"/>
              </a:ext>
            </a:extLst>
          </p:cNvPr>
          <p:cNvSpPr txBox="1"/>
          <p:nvPr/>
        </p:nvSpPr>
        <p:spPr>
          <a:xfrm>
            <a:off x="4082131" y="3667571"/>
            <a:ext cx="18726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접안시 발생하는 사고 예방</a:t>
            </a:r>
            <a:r>
              <a:rPr lang="en-US" altLang="ko-KR" sz="1400"/>
              <a:t>, </a:t>
            </a:r>
            <a:r>
              <a:rPr lang="ko-KR" altLang="en-US" sz="1400"/>
              <a:t>선박충돌 사고 해마다 발생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5B20A4-76B2-4FA1-8FB5-0D92DB4C9815}"/>
              </a:ext>
            </a:extLst>
          </p:cNvPr>
          <p:cNvSpPr txBox="1"/>
          <p:nvPr/>
        </p:nvSpPr>
        <p:spPr>
          <a:xfrm>
            <a:off x="8092334" y="2588896"/>
            <a:ext cx="3493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선박 자율 주행 기능 및 위치 서비스 필요</a:t>
            </a:r>
            <a:endParaRPr lang="en-US" altLang="ko-K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21ADA1-2F63-4FCB-B7BD-AF62EBEF5905}"/>
              </a:ext>
            </a:extLst>
          </p:cNvPr>
          <p:cNvSpPr txBox="1"/>
          <p:nvPr/>
        </p:nvSpPr>
        <p:spPr>
          <a:xfrm>
            <a:off x="8122783" y="4586808"/>
            <a:ext cx="3493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복잡성을 띈 대용량 데이터 저장및 보관 서비스 필요</a:t>
            </a:r>
          </a:p>
        </p:txBody>
      </p:sp>
      <p:pic>
        <p:nvPicPr>
          <p:cNvPr id="42" name="그래픽 41" descr="범선">
            <a:extLst>
              <a:ext uri="{FF2B5EF4-FFF2-40B4-BE49-F238E27FC236}">
                <a16:creationId xmlns:a16="http://schemas.microsoft.com/office/drawing/2014/main" id="{864D669F-3C29-4316-B1FC-8B57AAB74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5209" y="2859299"/>
            <a:ext cx="638871" cy="63887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683962F-3750-4F6F-9F50-8F8E1DA46C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9" b="15101"/>
          <a:stretch/>
        </p:blipFill>
        <p:spPr>
          <a:xfrm>
            <a:off x="3383905" y="3663833"/>
            <a:ext cx="643226" cy="56571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D5A1404-BDBD-4EDF-B36F-705AF7E26F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" b="26743"/>
          <a:stretch/>
        </p:blipFill>
        <p:spPr>
          <a:xfrm>
            <a:off x="6750684" y="2299304"/>
            <a:ext cx="1307093" cy="97487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FED3711-78C4-4B4B-9B4B-0AC4C2F505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1" b="22204"/>
          <a:stretch/>
        </p:blipFill>
        <p:spPr>
          <a:xfrm>
            <a:off x="6653343" y="3208098"/>
            <a:ext cx="1469440" cy="117526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31AD5B2-95D2-403F-9613-C6884655FC5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" b="14407"/>
          <a:stretch/>
        </p:blipFill>
        <p:spPr>
          <a:xfrm>
            <a:off x="6822760" y="4406236"/>
            <a:ext cx="1210385" cy="98112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EFB55E74-3228-4D10-933B-9D46ACCF6E5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6" b="15592"/>
          <a:stretch/>
        </p:blipFill>
        <p:spPr>
          <a:xfrm>
            <a:off x="6822760" y="5433544"/>
            <a:ext cx="1235017" cy="98112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22D1AD1D-D417-4CA8-B52B-03AD21FEC2B0}"/>
              </a:ext>
            </a:extLst>
          </p:cNvPr>
          <p:cNvSpPr txBox="1"/>
          <p:nvPr/>
        </p:nvSpPr>
        <p:spPr>
          <a:xfrm>
            <a:off x="8122783" y="3438183"/>
            <a:ext cx="2997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선박</a:t>
            </a:r>
            <a:r>
              <a:rPr lang="en-US" altLang="ko-KR"/>
              <a:t>(</a:t>
            </a:r>
            <a:r>
              <a:rPr lang="ko-KR" altLang="en-US"/>
              <a:t>클라이언트</a:t>
            </a:r>
            <a:r>
              <a:rPr lang="en-US" altLang="ko-KR"/>
              <a:t>)</a:t>
            </a:r>
            <a:r>
              <a:rPr lang="ko-KR" altLang="en-US"/>
              <a:t>과 항만</a:t>
            </a:r>
            <a:r>
              <a:rPr lang="en-US" altLang="ko-KR"/>
              <a:t>(</a:t>
            </a:r>
            <a:r>
              <a:rPr lang="ko-KR" altLang="en-US"/>
              <a:t>서버</a:t>
            </a:r>
            <a:r>
              <a:rPr lang="en-US" altLang="ko-KR"/>
              <a:t>)</a:t>
            </a:r>
            <a:r>
              <a:rPr lang="ko-KR" altLang="en-US"/>
              <a:t>와의 지속적인 데이터교류 중요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ED1890-D5A3-48D2-B57E-B06686320929}"/>
              </a:ext>
            </a:extLst>
          </p:cNvPr>
          <p:cNvSpPr txBox="1"/>
          <p:nvPr/>
        </p:nvSpPr>
        <p:spPr>
          <a:xfrm>
            <a:off x="8122783" y="5600942"/>
            <a:ext cx="2790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사고 발생시 신속한 알림 중요</a:t>
            </a:r>
          </a:p>
        </p:txBody>
      </p:sp>
    </p:spTree>
    <p:extLst>
      <p:ext uri="{BB962C8B-B14F-4D97-AF65-F5344CB8AC3E}">
        <p14:creationId xmlns:p14="http://schemas.microsoft.com/office/powerpoint/2010/main" val="225937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요구사항정의서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8C37ADA-FE03-4EF7-8F15-3521BBE76F4D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  <p:graphicFrame>
        <p:nvGraphicFramePr>
          <p:cNvPr id="5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62474"/>
              </p:ext>
            </p:extLst>
          </p:nvPr>
        </p:nvGraphicFramePr>
        <p:xfrm>
          <a:off x="1653951" y="2015404"/>
          <a:ext cx="8884097" cy="3801632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065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0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92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요구사항</a:t>
                      </a:r>
                      <a:r>
                        <a:rPr lang="en-US" altLang="ko-KR" sz="1200"/>
                        <a:t>ID</a:t>
                      </a:r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요구사항명</a:t>
                      </a:r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기능</a:t>
                      </a:r>
                      <a:r>
                        <a:rPr lang="en-US" altLang="ko-KR" sz="1200"/>
                        <a:t>ID</a:t>
                      </a:r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기능명</a:t>
                      </a:r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세부사항</a:t>
                      </a:r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예외사항</a:t>
                      </a:r>
                      <a:endParaRPr lang="ko-KR" altLang="en-US" sz="1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2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A01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경로 최적화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A01_B01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장애물 탐지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전방 혹은 측면에 장애물이 있을 경우 탐지 후 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장애물이 없을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2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A01_B02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조류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가속도 감지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조류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가속도 센서를 통해 입력 받은 값으로 최적의 경로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조류가 약할 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2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A01_B03</a:t>
                      </a:r>
                      <a:endParaRPr lang="ko-KR" altLang="en-US" sz="1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모터 방향 설정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입력받은 모든 값을 통합하여 원하는 방향으로 운행 하도록 모터 방향 설정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배가 멈춰있을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 경우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2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A02</a:t>
                      </a:r>
                      <a:endParaRPr lang="ko-KR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자율접안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A02_B01</a:t>
                      </a:r>
                      <a:endParaRPr lang="ko-KR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거리 측정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항만과의 거리를 측정하고 충돌방지를 위하여 항만과 정보를 끊임 없이 공유</a:t>
                      </a:r>
                      <a:r>
                        <a:rPr lang="en-US" altLang="ko-KR" sz="1200"/>
                        <a:t>(C/S)</a:t>
                      </a:r>
                      <a:endParaRPr lang="ko-KR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배가 운행 중일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경우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2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A02_B01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모터 방향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조류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풍향을 고려하고 항만과의 거리를 비교하여 안전하게 접안할 수 있도록 모터 방향 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세기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배가 운행 중일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경우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E7AC8-E262-46CD-B96D-76248FB9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요구사항정의서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351545-F1FF-4B2B-B789-7DD5947B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7ADA-FE03-4EF7-8F15-3521BBE76F4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AFACAF-56DC-4D8D-9CA6-9AE10F984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701909"/>
              </p:ext>
            </p:extLst>
          </p:nvPr>
        </p:nvGraphicFramePr>
        <p:xfrm>
          <a:off x="1682328" y="1991366"/>
          <a:ext cx="4320480" cy="423757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065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S/W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effectLst/>
                        </a:rPr>
                        <a:t>Edge</a:t>
                      </a:r>
                      <a:r>
                        <a:rPr lang="ko-KR" altLang="en-US" sz="800" kern="0" spc="0">
                          <a:effectLst/>
                        </a:rPr>
                        <a:t> </a:t>
                      </a:r>
                      <a:r>
                        <a:rPr lang="en-US" altLang="ko-KR" sz="800" kern="0" spc="0">
                          <a:effectLst/>
                        </a:rPr>
                        <a:t>Computing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>
                          <a:effectLst/>
                        </a:rPr>
                        <a:t> </a:t>
                      </a:r>
                      <a:r>
                        <a:rPr lang="ko-KR" altLang="en-US" sz="800" kern="0" spc="0">
                          <a:effectLst/>
                        </a:rPr>
                        <a:t>서버를 분산화하여 중앙집중관리 방식에서 </a:t>
                      </a:r>
                      <a:r>
                        <a:rPr lang="ko-KR" altLang="en-US" sz="800" kern="1200">
                          <a:effectLst/>
                        </a:rPr>
                        <a:t>보안의 최적화와 속도 지연문제를 해결하기위한 </a:t>
                      </a:r>
                      <a:r>
                        <a:rPr lang="en-US" altLang="ko-KR" sz="800" kern="1200">
                          <a:effectLst/>
                        </a:rPr>
                        <a:t>Edge Computing </a:t>
                      </a:r>
                      <a:r>
                        <a:rPr lang="ko-KR" altLang="en-US" sz="800" kern="1200">
                          <a:effectLst/>
                        </a:rPr>
                        <a:t>기술</a:t>
                      </a:r>
                      <a:r>
                        <a:rPr lang="en-US" altLang="ko-KR" sz="800" kern="1200">
                          <a:effectLst/>
                        </a:rPr>
                        <a:t>. GCP(Google Cloud Platform) </a:t>
                      </a:r>
                      <a:r>
                        <a:rPr lang="ko-KR" altLang="en-US" sz="800" kern="1200">
                          <a:effectLst/>
                        </a:rPr>
                        <a:t>사용</a:t>
                      </a:r>
                      <a:endParaRPr lang="ko-KR" altLang="en-US" sz="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8570" marB="85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>
                          <a:effectLst/>
                        </a:rPr>
                        <a:t>자동</a:t>
                      </a:r>
                      <a:r>
                        <a:rPr lang="en-US" altLang="ko-KR" sz="800" kern="1200">
                          <a:effectLst/>
                        </a:rPr>
                        <a:t>/</a:t>
                      </a:r>
                      <a:r>
                        <a:rPr lang="ko-KR" altLang="en-US" sz="800" kern="1200">
                          <a:effectLst/>
                        </a:rPr>
                        <a:t>반자동 접안용 </a:t>
                      </a:r>
                      <a:r>
                        <a:rPr lang="en-US" altLang="ko-KR" sz="800" kern="1200">
                          <a:effectLst/>
                        </a:rPr>
                        <a:t>C-S</a:t>
                      </a:r>
                      <a:r>
                        <a:rPr lang="ko-KR" altLang="en-US" sz="800" kern="1200">
                          <a:effectLst/>
                        </a:rPr>
                        <a:t>개발</a:t>
                      </a:r>
                      <a:endParaRPr lang="ko-KR" altLang="en-US" sz="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배와 항만을 각각 </a:t>
                      </a:r>
                      <a:r>
                        <a:rPr lang="en-US" altLang="ko-KR" sz="800" kern="0" spc="0">
                          <a:effectLst/>
                        </a:rPr>
                        <a:t>Client, Server</a:t>
                      </a:r>
                      <a:r>
                        <a:rPr lang="ko-KR" altLang="en-US" sz="800" kern="0" spc="0">
                          <a:effectLst/>
                        </a:rPr>
                        <a:t>로 지정하여 자동</a:t>
                      </a:r>
                      <a:r>
                        <a:rPr lang="en-US" altLang="ko-KR" sz="800" kern="0" spc="0">
                          <a:effectLst/>
                        </a:rPr>
                        <a:t>/</a:t>
                      </a:r>
                      <a:r>
                        <a:rPr lang="ko-KR" altLang="en-US" sz="800" kern="0" spc="0">
                          <a:effectLst/>
                        </a:rPr>
                        <a:t>반자동 접안시 서로 데이터를 끊임 없이 주고 받음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5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effectLst/>
                        </a:rPr>
                        <a:t>IoT</a:t>
                      </a:r>
                      <a:r>
                        <a:rPr lang="ko-KR" altLang="en-US" sz="800" kern="1200">
                          <a:effectLst/>
                        </a:rPr>
                        <a:t>의 스마트패드</a:t>
                      </a:r>
                      <a:r>
                        <a:rPr lang="en-US" altLang="ko-KR" sz="800" kern="1200">
                          <a:effectLst/>
                        </a:rPr>
                        <a:t>(</a:t>
                      </a:r>
                      <a:r>
                        <a:rPr lang="ko-KR" altLang="en-US" sz="800" kern="1200">
                          <a:effectLst/>
                        </a:rPr>
                        <a:t>도선사 전용</a:t>
                      </a:r>
                      <a:r>
                        <a:rPr lang="en-US" altLang="ko-KR" sz="800" kern="1200">
                          <a:effectLst/>
                        </a:rPr>
                        <a:t>, </a:t>
                      </a:r>
                      <a:r>
                        <a:rPr lang="ko-KR" altLang="en-US" sz="800" kern="1200">
                          <a:effectLst/>
                        </a:rPr>
                        <a:t>도선사의 접안신고전화</a:t>
                      </a:r>
                      <a:r>
                        <a:rPr lang="en-US" altLang="ko-KR" sz="800" kern="1200">
                          <a:effectLst/>
                        </a:rPr>
                        <a:t>),</a:t>
                      </a:r>
                      <a:endParaRPr lang="ko-KR" altLang="en-US" sz="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배와 항만이 주고 받는 정보를 </a:t>
                      </a:r>
                      <a:r>
                        <a:rPr lang="en-US" altLang="ko-KR" sz="800" kern="0" spc="0">
                          <a:effectLst/>
                        </a:rPr>
                        <a:t>IoT</a:t>
                      </a:r>
                      <a:r>
                        <a:rPr lang="ko-KR" altLang="en-US" sz="800" kern="0" spc="0">
                          <a:effectLst/>
                        </a:rPr>
                        <a:t>의 스마트 패드를 통해 볼 수 있고</a:t>
                      </a:r>
                      <a:r>
                        <a:rPr lang="en-US" altLang="ko-KR" sz="800" kern="0" spc="0">
                          <a:effectLst/>
                        </a:rPr>
                        <a:t>, </a:t>
                      </a:r>
                      <a:r>
                        <a:rPr lang="ko-KR" altLang="en-US" sz="800" kern="0" spc="0">
                          <a:effectLst/>
                        </a:rPr>
                        <a:t>이상이 생길 경우 도선사측이 이를 확인 후 비상 사고 방지</a:t>
                      </a:r>
                      <a:r>
                        <a:rPr lang="en-US" altLang="ko-KR" sz="800" kern="0" spc="0">
                          <a:effectLst/>
                        </a:rPr>
                        <a:t>. </a:t>
                      </a:r>
                      <a:r>
                        <a:rPr lang="ko-KR" altLang="en-US" sz="800" kern="0" spc="0">
                          <a:effectLst/>
                        </a:rPr>
                        <a:t>앱 제작 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>
                          <a:effectLst/>
                        </a:rPr>
                        <a:t>접안</a:t>
                      </a:r>
                      <a:r>
                        <a:rPr lang="en-US" altLang="ko-KR" sz="800" kern="1200">
                          <a:effectLst/>
                        </a:rPr>
                        <a:t>Data(</a:t>
                      </a:r>
                      <a:r>
                        <a:rPr lang="ko-KR" altLang="en-US" sz="800" kern="1200">
                          <a:effectLst/>
                        </a:rPr>
                        <a:t>선박의 절대위치</a:t>
                      </a:r>
                      <a:r>
                        <a:rPr lang="en-US" altLang="ko-KR" sz="800" kern="1200">
                          <a:effectLst/>
                        </a:rPr>
                        <a:t>, </a:t>
                      </a:r>
                      <a:r>
                        <a:rPr lang="ko-KR" altLang="en-US" sz="800" kern="1200">
                          <a:effectLst/>
                        </a:rPr>
                        <a:t>상대위치</a:t>
                      </a:r>
                      <a:r>
                        <a:rPr lang="en-US" altLang="ko-KR" sz="800" kern="1200">
                          <a:effectLst/>
                        </a:rPr>
                        <a:t>) </a:t>
                      </a:r>
                      <a:r>
                        <a:rPr lang="ko-KR" altLang="en-US" sz="800" kern="1200">
                          <a:effectLst/>
                        </a:rPr>
                        <a:t>분석용 </a:t>
                      </a:r>
                      <a:r>
                        <a:rPr lang="en-US" altLang="ko-KR" sz="800" kern="1200">
                          <a:effectLst/>
                        </a:rPr>
                        <a:t>AI</a:t>
                      </a:r>
                      <a:r>
                        <a:rPr lang="ko-KR" altLang="en-US" sz="800" kern="1200">
                          <a:effectLst/>
                        </a:rPr>
                        <a:t>모의실험</a:t>
                      </a:r>
                      <a:r>
                        <a:rPr lang="en-US" altLang="ko-KR" sz="800" kern="1200">
                          <a:effectLst/>
                        </a:rPr>
                        <a:t>(</a:t>
                      </a:r>
                      <a:r>
                        <a:rPr lang="ko-KR" altLang="en-US" sz="800" kern="1200">
                          <a:effectLst/>
                        </a:rPr>
                        <a:t>시뮬레이터</a:t>
                      </a:r>
                      <a:r>
                        <a:rPr lang="en-US" altLang="ko-KR" sz="800" kern="1200">
                          <a:effectLst/>
                        </a:rPr>
                        <a:t>)</a:t>
                      </a:r>
                      <a:endParaRPr lang="ko-KR" altLang="en-US" sz="800" kern="1200">
                        <a:effectLst/>
                      </a:endParaRPr>
                    </a:p>
                  </a:txBody>
                  <a:tcPr marL="36000" marR="36000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각종 데이터를  주고 받고 이를 자율적으로 처리 하여 배가 자율운행 가능하게 함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3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effectLst/>
                        </a:rPr>
                        <a:t>Q-Data Capsule: </a:t>
                      </a:r>
                      <a:r>
                        <a:rPr lang="ko-KR" altLang="en-US" sz="800" kern="1200">
                          <a:effectLst/>
                        </a:rPr>
                        <a:t>분석된 </a:t>
                      </a:r>
                      <a:r>
                        <a:rPr lang="en-US" altLang="ko-KR" sz="800" kern="1200">
                          <a:effectLst/>
                        </a:rPr>
                        <a:t>Data</a:t>
                      </a:r>
                      <a:r>
                        <a:rPr lang="ko-KR" altLang="en-US" sz="800" kern="1200">
                          <a:effectLst/>
                        </a:rPr>
                        <a:t>의 보안</a:t>
                      </a:r>
                      <a:r>
                        <a:rPr lang="en-US" altLang="ko-KR" sz="800" kern="1200">
                          <a:effectLst/>
                        </a:rPr>
                        <a:t>(</a:t>
                      </a:r>
                      <a:r>
                        <a:rPr lang="ko-KR" altLang="en-US" sz="800" kern="1200">
                          <a:effectLst/>
                        </a:rPr>
                        <a:t>전자봉인</a:t>
                      </a:r>
                      <a:r>
                        <a:rPr lang="en-US" altLang="ko-KR" sz="800" kern="1200">
                          <a:effectLst/>
                        </a:rPr>
                        <a:t>: e-Sealing) </a:t>
                      </a:r>
                      <a:r>
                        <a:rPr lang="ko-KR" altLang="en-US" sz="800" kern="1200">
                          <a:effectLst/>
                        </a:rPr>
                        <a:t>및 양자</a:t>
                      </a:r>
                      <a:r>
                        <a:rPr lang="en-US" altLang="ko-KR" sz="800" kern="1200">
                          <a:effectLst/>
                        </a:rPr>
                        <a:t>(Quantum)</a:t>
                      </a:r>
                      <a:r>
                        <a:rPr lang="ko-KR" altLang="en-US" sz="800" kern="1200">
                          <a:effectLst/>
                        </a:rPr>
                        <a:t>암호화 통신</a:t>
                      </a:r>
                      <a:r>
                        <a:rPr lang="en-US" altLang="ko-KR" sz="800" kern="1200">
                          <a:effectLst/>
                        </a:rPr>
                        <a:t>(RSA</a:t>
                      </a:r>
                      <a:r>
                        <a:rPr lang="ko-KR" altLang="en-US" sz="800" kern="1200">
                          <a:effectLst/>
                        </a:rPr>
                        <a:t> 공개키 사용</a:t>
                      </a:r>
                      <a:r>
                        <a:rPr lang="en-US" altLang="ko-KR" sz="800" kern="1200">
                          <a:effectLst/>
                        </a:rPr>
                        <a:t>)</a:t>
                      </a:r>
                      <a:endParaRPr lang="ko-KR" altLang="en-US" sz="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서버와 클라이언트 간의 정보가 해킹 당하거나 유출 되지 않도록 보안 </a:t>
                      </a:r>
                      <a:r>
                        <a:rPr lang="en-US" altLang="ko-KR" sz="800" kern="0" spc="0">
                          <a:effectLst/>
                        </a:rPr>
                        <a:t>. GCP</a:t>
                      </a:r>
                      <a:r>
                        <a:rPr lang="ko-KR" altLang="en-US" sz="800" kern="0" spc="0">
                          <a:effectLst/>
                        </a:rPr>
                        <a:t>를 사용하여 데이터 보관</a:t>
                      </a:r>
                      <a:r>
                        <a:rPr lang="en-US" altLang="ko-KR" sz="800" kern="0" spc="0">
                          <a:effectLst/>
                        </a:rPr>
                        <a:t>, </a:t>
                      </a:r>
                      <a:r>
                        <a:rPr lang="ko-KR" altLang="en-US" sz="800" kern="0" spc="0">
                          <a:effectLst/>
                        </a:rPr>
                        <a:t>접근 및 보안 까지 통합적으로 관리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D54E81-031E-4FEA-B9FA-1D99F005F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15857"/>
              </p:ext>
            </p:extLst>
          </p:nvPr>
        </p:nvGraphicFramePr>
        <p:xfrm>
          <a:off x="6290842" y="1991367"/>
          <a:ext cx="4112803" cy="423757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6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1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496">
                <a:tc rowSpan="6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가속도센서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유량센서값을 입력받아 제어된 배의 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속도와 방향 조절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68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유량센서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배의 중심 혹은 방향을 지정할 수 있도록 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effectLst/>
                        </a:rPr>
                        <a:t>RF </a:t>
                      </a:r>
                      <a:r>
                        <a:rPr lang="ko-KR" altLang="en-US" sz="1000" kern="0" spc="0">
                          <a:effectLst/>
                        </a:rPr>
                        <a:t>통신모듈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배와 항만을 각각 </a:t>
                      </a:r>
                      <a:r>
                        <a:rPr lang="en-US" altLang="ko-KR" sz="1000" kern="0" spc="0">
                          <a:effectLst/>
                        </a:rPr>
                        <a:t>Client,Server</a:t>
                      </a:r>
                      <a:r>
                        <a:rPr lang="ko-KR" altLang="en-US" sz="1000" kern="0" spc="0">
                          <a:effectLst/>
                        </a:rPr>
                        <a:t>로 설정하여 서로 데이터를 공유할 수 있도록 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5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초음파 센서</a:t>
                      </a:r>
                      <a:r>
                        <a:rPr lang="en-US" altLang="ko-KR" sz="1000" kern="0" spc="0">
                          <a:effectLst/>
                        </a:rPr>
                        <a:t>,</a:t>
                      </a:r>
                      <a:r>
                        <a:rPr lang="ko-KR" altLang="en-US" sz="1000" kern="0" spc="0">
                          <a:effectLst/>
                        </a:rPr>
                        <a:t>레이져 센서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장애물 혹은 항만과의 거리가 너무 가까워 충돌하지 않도록 배와의 사이 거리를 측정 하기 위함 현재 미니 라이더 센서로 대체 가능 여부 확인 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7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라즈베리 파이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effectLst/>
                        </a:rPr>
                        <a:t>RF </a:t>
                      </a:r>
                      <a:r>
                        <a:rPr lang="ko-KR" altLang="en-US" sz="1000" kern="0" spc="0">
                          <a:effectLst/>
                        </a:rPr>
                        <a:t>통신모듈을 사용하기 위해 라즈베리 파이 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7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모터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다양한 입력 값들을 바탕으로 배가 원하는 방향으로 운행할 수 있도록 모터 조절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533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기능 처리도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accent2"/>
                </a:solidFill>
              </a:rPr>
              <a:t>기능 흐름도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8C37ADA-FE03-4EF7-8F15-3521BBE76F4D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7219" y="1794617"/>
            <a:ext cx="12192000" cy="463436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6"/>
          <p:cNvSpPr/>
          <p:nvPr/>
        </p:nvSpPr>
        <p:spPr>
          <a:xfrm>
            <a:off x="7529415" y="2036438"/>
            <a:ext cx="831273" cy="8312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5"/>
          <p:cNvSpPr/>
          <p:nvPr/>
        </p:nvSpPr>
        <p:spPr>
          <a:xfrm>
            <a:off x="5472015" y="2036438"/>
            <a:ext cx="831273" cy="8312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7"/>
          <p:cNvSpPr/>
          <p:nvPr/>
        </p:nvSpPr>
        <p:spPr>
          <a:xfrm>
            <a:off x="9586815" y="2036438"/>
            <a:ext cx="831273" cy="83127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Oval 8"/>
          <p:cNvSpPr/>
          <p:nvPr/>
        </p:nvSpPr>
        <p:spPr>
          <a:xfrm>
            <a:off x="3414615" y="2036438"/>
            <a:ext cx="831273" cy="8312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9"/>
          <p:cNvSpPr/>
          <p:nvPr/>
        </p:nvSpPr>
        <p:spPr>
          <a:xfrm>
            <a:off x="1357215" y="2036438"/>
            <a:ext cx="831273" cy="831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442085" y="3046696"/>
            <a:ext cx="6591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ship</a:t>
            </a:r>
          </a:p>
          <a:p>
            <a:pPr algn="ctr">
              <a:defRPr/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85185" y="3046696"/>
            <a:ext cx="935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sensor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94935" y="3046696"/>
            <a:ext cx="1430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GCP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18094" y="3046696"/>
            <a:ext cx="5076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DB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29803" y="3046696"/>
            <a:ext cx="5934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app</a:t>
            </a:r>
          </a:p>
        </p:txBody>
      </p:sp>
      <p:pic>
        <p:nvPicPr>
          <p:cNvPr id="41" name="그래픽 40" descr="예인선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1216" y="2036438"/>
            <a:ext cx="722001" cy="72200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9388" y="2157145"/>
            <a:ext cx="589858" cy="589858"/>
          </a:xfrm>
          <a:prstGeom prst="rect">
            <a:avLst/>
          </a:prstGeom>
        </p:spPr>
      </p:pic>
      <p:pic>
        <p:nvPicPr>
          <p:cNvPr id="43" name="그래픽 42" descr="클라우드 동기화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37603" y="2076960"/>
            <a:ext cx="698749" cy="698749"/>
          </a:xfrm>
          <a:prstGeom prst="rect">
            <a:avLst/>
          </a:prstGeom>
        </p:spPr>
      </p:pic>
      <p:pic>
        <p:nvPicPr>
          <p:cNvPr id="44" name="그래픽 43" descr="데이터베이스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22979" y="2141207"/>
            <a:ext cx="644144" cy="644144"/>
          </a:xfrm>
          <a:prstGeom prst="rect">
            <a:avLst/>
          </a:prstGeom>
        </p:spPr>
      </p:pic>
      <p:pic>
        <p:nvPicPr>
          <p:cNvPr id="45" name="그래픽 44" descr="스마트폰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80379" y="2132599"/>
            <a:ext cx="644144" cy="644144"/>
          </a:xfrm>
          <a:prstGeom prst="rect">
            <a:avLst/>
          </a:prstGeom>
        </p:spPr>
      </p:pic>
      <p:cxnSp>
        <p:nvCxnSpPr>
          <p:cNvPr id="56" name="직선 연결선 55"/>
          <p:cNvCxnSpPr/>
          <p:nvPr/>
        </p:nvCxnSpPr>
        <p:spPr>
          <a:xfrm>
            <a:off x="1772216" y="3532403"/>
            <a:ext cx="16139" cy="249800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854317" y="3411695"/>
            <a:ext cx="43275" cy="261871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931660" y="3507176"/>
            <a:ext cx="41483" cy="252323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8007210" y="3532403"/>
            <a:ext cx="37084" cy="24871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026518" y="3532403"/>
            <a:ext cx="37084" cy="24871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3559388" y="3605094"/>
            <a:ext cx="736718" cy="335740"/>
            <a:chOff x="3709030" y="3241981"/>
            <a:chExt cx="780287" cy="228948"/>
          </a:xfrm>
        </p:grpSpPr>
        <p:sp>
          <p:nvSpPr>
            <p:cNvPr id="62" name="원호 61"/>
            <p:cNvSpPr/>
            <p:nvPr/>
          </p:nvSpPr>
          <p:spPr>
            <a:xfrm>
              <a:off x="3709030" y="3241981"/>
              <a:ext cx="780287" cy="187010"/>
            </a:xfrm>
            <a:prstGeom prst="arc">
              <a:avLst>
                <a:gd name="adj1" fmla="val 16200000"/>
                <a:gd name="adj2" fmla="val 5626721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이등변 삼각형 62"/>
            <p:cNvSpPr/>
            <p:nvPr/>
          </p:nvSpPr>
          <p:spPr>
            <a:xfrm rot="16032297">
              <a:off x="4087974" y="3390555"/>
              <a:ext cx="70920" cy="89827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64" name="직선 화살표 연결선 63"/>
          <p:cNvCxnSpPr/>
          <p:nvPr/>
        </p:nvCxnSpPr>
        <p:spPr>
          <a:xfrm flipV="1">
            <a:off x="1828989" y="3583768"/>
            <a:ext cx="2013118" cy="295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206636" y="3676101"/>
            <a:ext cx="1222517" cy="54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Ship moves</a:t>
            </a:r>
          </a:p>
          <a:p>
            <a:pPr algn="ctr">
              <a:defRPr/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007109" y="3240831"/>
            <a:ext cx="12225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>
                <a:solidFill>
                  <a:schemeClr val="bg1"/>
                </a:solidFill>
              </a:rPr>
              <a:t>Wave</a:t>
            </a:r>
          </a:p>
          <a:p>
            <a:pPr algn="ctr">
              <a:defRPr/>
            </a:pPr>
            <a:r>
              <a:rPr lang="en-US" sz="1200" b="1">
                <a:solidFill>
                  <a:schemeClr val="bg1"/>
                </a:solidFill>
              </a:rPr>
              <a:t>Sonic</a:t>
            </a:r>
          </a:p>
          <a:p>
            <a:pPr algn="ctr">
              <a:defRPr/>
            </a:pPr>
            <a:r>
              <a:rPr lang="en-US" sz="1200" b="1">
                <a:solidFill>
                  <a:schemeClr val="bg1"/>
                </a:solidFill>
              </a:rPr>
              <a:t>Laser</a:t>
            </a:r>
          </a:p>
          <a:p>
            <a:pPr algn="ctr">
              <a:defRPr/>
            </a:pPr>
            <a:r>
              <a:rPr lang="en-US" sz="1200" b="1">
                <a:solidFill>
                  <a:schemeClr val="bg1"/>
                </a:solidFill>
              </a:rPr>
              <a:t>Camer</a:t>
            </a:r>
          </a:p>
        </p:txBody>
      </p:sp>
      <p:cxnSp>
        <p:nvCxnSpPr>
          <p:cNvPr id="69" name="직선 화살표 연결선 68"/>
          <p:cNvCxnSpPr/>
          <p:nvPr/>
        </p:nvCxnSpPr>
        <p:spPr>
          <a:xfrm flipV="1">
            <a:off x="3855058" y="4057069"/>
            <a:ext cx="2013118" cy="295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280170" y="4111800"/>
            <a:ext cx="1222517" cy="72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Send data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(Use wi-fi)</a:t>
            </a:r>
          </a:p>
          <a:p>
            <a:pPr algn="ctr">
              <a:defRPr/>
            </a:pP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 flipV="1">
            <a:off x="5995755" y="4509432"/>
            <a:ext cx="2013118" cy="295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/>
          <p:cNvGrpSpPr/>
          <p:nvPr/>
        </p:nvGrpSpPr>
        <p:grpSpPr>
          <a:xfrm>
            <a:off x="5677063" y="4104102"/>
            <a:ext cx="736718" cy="335740"/>
            <a:chOff x="3709030" y="3241981"/>
            <a:chExt cx="780287" cy="228948"/>
          </a:xfrm>
        </p:grpSpPr>
        <p:sp>
          <p:nvSpPr>
            <p:cNvPr id="76" name="원호 75"/>
            <p:cNvSpPr/>
            <p:nvPr/>
          </p:nvSpPr>
          <p:spPr>
            <a:xfrm>
              <a:off x="3709030" y="3241981"/>
              <a:ext cx="780287" cy="187010"/>
            </a:xfrm>
            <a:prstGeom prst="arc">
              <a:avLst>
                <a:gd name="adj1" fmla="val 16200000"/>
                <a:gd name="adj2" fmla="val 5626721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이등변 삼각형 76"/>
            <p:cNvSpPr/>
            <p:nvPr/>
          </p:nvSpPr>
          <p:spPr>
            <a:xfrm rot="16032297">
              <a:off x="4087974" y="3390555"/>
              <a:ext cx="70920" cy="89827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6305527" y="3967743"/>
            <a:ext cx="1412567" cy="44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>
                <a:solidFill>
                  <a:schemeClr val="bg1"/>
                </a:solidFill>
              </a:rPr>
              <a:t>Calculate </a:t>
            </a:r>
          </a:p>
          <a:p>
            <a:pPr algn="ctr">
              <a:defRPr/>
            </a:pPr>
            <a:r>
              <a:rPr lang="en-US" sz="1200" b="1">
                <a:solidFill>
                  <a:schemeClr val="bg1"/>
                </a:solidFill>
              </a:rPr>
              <a:t>Data for route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378918" y="4535245"/>
            <a:ext cx="1222517" cy="90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save data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(classify with  date, category)</a:t>
            </a:r>
          </a:p>
          <a:p>
            <a:pPr algn="ctr">
              <a:defRPr/>
            </a:pP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8065243" y="4834145"/>
            <a:ext cx="2013118" cy="295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138229" y="4863663"/>
            <a:ext cx="1953700" cy="1278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show data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&amp;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Ring the alarm when ship is close to deck</a:t>
            </a:r>
          </a:p>
          <a:p>
            <a:pPr algn="ctr">
              <a:defRPr/>
            </a:pPr>
            <a:endParaRPr lang="en-US" altLang="ko-KR" sz="1200" b="1">
              <a:solidFill>
                <a:schemeClr val="bg1"/>
              </a:solidFill>
            </a:endParaRPr>
          </a:p>
          <a:p>
            <a:pPr algn="ctr">
              <a:defRPr/>
            </a:pP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H="1">
            <a:off x="1780285" y="5140662"/>
            <a:ext cx="4172117" cy="10367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741549" y="5140662"/>
            <a:ext cx="2405873" cy="1096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Modify ship`s moter speed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&amp;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Ring the alarm when ship is close to deck</a:t>
            </a:r>
          </a:p>
          <a:p>
            <a:pPr algn="ctr">
              <a:defRPr/>
            </a:pPr>
            <a:endParaRPr 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DE615-910C-44BB-8018-D96F26E4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구성도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35C833-1F66-439C-A8E6-63320FC4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시나리오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통신 방식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DA14F0-65DF-4F18-AA52-995D612C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193" y="6296709"/>
            <a:ext cx="604805" cy="365125"/>
          </a:xfrm>
        </p:spPr>
        <p:txBody>
          <a:bodyPr/>
          <a:lstStyle/>
          <a:p>
            <a:fld id="{98C37ADA-FE03-4EF7-8F15-3521BBE76F4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EB3250-219B-42E1-9F30-51B6C0071360}"/>
              </a:ext>
            </a:extLst>
          </p:cNvPr>
          <p:cNvSpPr/>
          <p:nvPr/>
        </p:nvSpPr>
        <p:spPr>
          <a:xfrm>
            <a:off x="81066" y="2255449"/>
            <a:ext cx="2750056" cy="3289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9BEDE3-51C3-4265-BF1C-C997DE1AA4E0}"/>
              </a:ext>
            </a:extLst>
          </p:cNvPr>
          <p:cNvSpPr/>
          <p:nvPr/>
        </p:nvSpPr>
        <p:spPr>
          <a:xfrm>
            <a:off x="2871035" y="2257892"/>
            <a:ext cx="3076119" cy="3289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7" name="그래픽 6" descr="등대 장면">
            <a:extLst>
              <a:ext uri="{FF2B5EF4-FFF2-40B4-BE49-F238E27FC236}">
                <a16:creationId xmlns:a16="http://schemas.microsoft.com/office/drawing/2014/main" id="{491547C4-FAEF-48E3-8FFA-6EC13E6D1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8" y="3850511"/>
            <a:ext cx="504918" cy="504918"/>
          </a:xfrm>
          <a:prstGeom prst="rect">
            <a:avLst/>
          </a:prstGeom>
        </p:spPr>
      </p:pic>
      <p:pic>
        <p:nvPicPr>
          <p:cNvPr id="8" name="그래픽 7" descr="예인선">
            <a:extLst>
              <a:ext uri="{FF2B5EF4-FFF2-40B4-BE49-F238E27FC236}">
                <a16:creationId xmlns:a16="http://schemas.microsoft.com/office/drawing/2014/main" id="{D31A8C01-0D2C-45C8-8431-A1977094F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4071" y="3853578"/>
            <a:ext cx="504905" cy="504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49ACBB-BC20-4C2F-8933-B495543087D4}"/>
              </a:ext>
            </a:extLst>
          </p:cNvPr>
          <p:cNvSpPr txBox="1"/>
          <p:nvPr/>
        </p:nvSpPr>
        <p:spPr>
          <a:xfrm>
            <a:off x="121816" y="4314716"/>
            <a:ext cx="476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항구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234EA-27C4-44A8-8DBB-FF7B4708546C}"/>
              </a:ext>
            </a:extLst>
          </p:cNvPr>
          <p:cNvSpPr txBox="1"/>
          <p:nvPr/>
        </p:nvSpPr>
        <p:spPr>
          <a:xfrm>
            <a:off x="2300667" y="4317780"/>
            <a:ext cx="476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선박</a:t>
            </a:r>
          </a:p>
        </p:txBody>
      </p:sp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57DA4C2A-C424-451D-9719-BD6D80AE6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5382" y="2891153"/>
            <a:ext cx="454115" cy="4541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051268-DBCF-4284-92BF-D47C2FFCB63D}"/>
              </a:ext>
            </a:extLst>
          </p:cNvPr>
          <p:cNvSpPr txBox="1"/>
          <p:nvPr/>
        </p:nvSpPr>
        <p:spPr>
          <a:xfrm>
            <a:off x="1288463" y="3308392"/>
            <a:ext cx="476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서버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088DA-5926-4B39-A132-12E9917FB1F4}"/>
              </a:ext>
            </a:extLst>
          </p:cNvPr>
          <p:cNvSpPr txBox="1"/>
          <p:nvPr/>
        </p:nvSpPr>
        <p:spPr>
          <a:xfrm rot="3294949">
            <a:off x="1416110" y="3805311"/>
            <a:ext cx="105417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1. </a:t>
            </a:r>
            <a:r>
              <a:rPr lang="ko-KR" altLang="en-US" sz="825" dirty="0"/>
              <a:t>선박의 센서 값</a:t>
            </a:r>
            <a:endParaRPr lang="en-US" altLang="ko-KR" sz="825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BEC5F-6BB1-43C7-AF59-80B455DACC3D}"/>
              </a:ext>
            </a:extLst>
          </p:cNvPr>
          <p:cNvCxnSpPr>
            <a:cxnSpLocks/>
          </p:cNvCxnSpPr>
          <p:nvPr/>
        </p:nvCxnSpPr>
        <p:spPr>
          <a:xfrm>
            <a:off x="1709498" y="3154706"/>
            <a:ext cx="679262" cy="949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50E527B-61D9-4563-BE00-4296D2E8BA0E}"/>
              </a:ext>
            </a:extLst>
          </p:cNvPr>
          <p:cNvCxnSpPr>
            <a:cxnSpLocks/>
          </p:cNvCxnSpPr>
          <p:nvPr/>
        </p:nvCxnSpPr>
        <p:spPr>
          <a:xfrm flipH="1" flipV="1">
            <a:off x="1639024" y="3201026"/>
            <a:ext cx="679262" cy="94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BAD1108-4595-4CF1-9B9C-1D12D7B21C6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86886" y="3118211"/>
            <a:ext cx="768496" cy="94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86946D-FEBB-49AA-8613-E3F59D6ED502}"/>
              </a:ext>
            </a:extLst>
          </p:cNvPr>
          <p:cNvCxnSpPr>
            <a:cxnSpLocks/>
          </p:cNvCxnSpPr>
          <p:nvPr/>
        </p:nvCxnSpPr>
        <p:spPr>
          <a:xfrm flipH="1">
            <a:off x="399357" y="3075672"/>
            <a:ext cx="775033" cy="969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D7B257-6A32-407E-BA69-F4B259AD9B97}"/>
              </a:ext>
            </a:extLst>
          </p:cNvPr>
          <p:cNvSpPr txBox="1"/>
          <p:nvPr/>
        </p:nvSpPr>
        <p:spPr>
          <a:xfrm rot="3294949">
            <a:off x="1647109" y="3534104"/>
            <a:ext cx="1051968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4. </a:t>
            </a:r>
            <a:r>
              <a:rPr lang="ko-KR" altLang="en-US" sz="825" dirty="0"/>
              <a:t>계산된 최적 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3D39F7-DBED-44DE-BA11-413661573656}"/>
              </a:ext>
            </a:extLst>
          </p:cNvPr>
          <p:cNvSpPr txBox="1"/>
          <p:nvPr/>
        </p:nvSpPr>
        <p:spPr>
          <a:xfrm rot="18568472">
            <a:off x="473928" y="3533768"/>
            <a:ext cx="102405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3. </a:t>
            </a:r>
            <a:r>
              <a:rPr lang="ko-KR" altLang="en-US" sz="825" dirty="0"/>
              <a:t>계산된 최적 값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6BF19B-1CE9-4969-9D90-D87E8E3313ED}"/>
              </a:ext>
            </a:extLst>
          </p:cNvPr>
          <p:cNvSpPr txBox="1"/>
          <p:nvPr/>
        </p:nvSpPr>
        <p:spPr>
          <a:xfrm rot="18467928">
            <a:off x="270361" y="3314865"/>
            <a:ext cx="106047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2. </a:t>
            </a:r>
            <a:r>
              <a:rPr lang="ko-KR" altLang="en-US" sz="825" dirty="0"/>
              <a:t>선박의 센서 값</a:t>
            </a:r>
            <a:endParaRPr lang="en-US" altLang="ko-KR" sz="825" dirty="0"/>
          </a:p>
          <a:p>
            <a:endParaRPr lang="ko-KR" altLang="en-US" sz="825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70E47-2658-4D2F-BEC9-B61EF7468F92}"/>
              </a:ext>
            </a:extLst>
          </p:cNvPr>
          <p:cNvSpPr txBox="1"/>
          <p:nvPr/>
        </p:nvSpPr>
        <p:spPr>
          <a:xfrm>
            <a:off x="2844279" y="2466448"/>
            <a:ext cx="334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항구와 선박 간 서버를 이용한  통신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6827F4-9EDC-43E8-AEC2-F95828A6835F}"/>
              </a:ext>
            </a:extLst>
          </p:cNvPr>
          <p:cNvSpPr txBox="1"/>
          <p:nvPr/>
        </p:nvSpPr>
        <p:spPr>
          <a:xfrm>
            <a:off x="2965343" y="2774225"/>
            <a:ext cx="2754306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1. </a:t>
            </a:r>
            <a:r>
              <a:rPr lang="ko-KR" altLang="en-US" sz="1200" dirty="0"/>
              <a:t>선박에서 서버로 센서</a:t>
            </a:r>
            <a:r>
              <a:rPr lang="en-US" altLang="ko-KR" sz="1200" dirty="0"/>
              <a:t>(</a:t>
            </a:r>
            <a:r>
              <a:rPr lang="ko-KR" altLang="en-US" sz="1200" dirty="0"/>
              <a:t>유량</a:t>
            </a:r>
            <a:r>
              <a:rPr lang="en-US" altLang="ko-KR" sz="1200"/>
              <a:t>, </a:t>
            </a:r>
            <a:r>
              <a:rPr lang="ko-KR" altLang="en-US" sz="1200"/>
              <a:t>   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/>
              <a:t>   </a:t>
            </a:r>
            <a:r>
              <a:rPr lang="ko-KR" altLang="en-US" sz="1200" dirty="0" err="1"/>
              <a:t>자이로</a:t>
            </a:r>
            <a:r>
              <a:rPr lang="en-US" altLang="ko-KR" sz="1200" dirty="0"/>
              <a:t>,</a:t>
            </a:r>
            <a:r>
              <a:rPr lang="ko-KR" altLang="en-US" sz="1200" dirty="0"/>
              <a:t> 가속도</a:t>
            </a:r>
            <a:r>
              <a:rPr lang="en-US" altLang="ko-KR" sz="1200" dirty="0"/>
              <a:t>, GPS)</a:t>
            </a:r>
            <a:r>
              <a:rPr lang="ko-KR" altLang="en-US" sz="1200" dirty="0"/>
              <a:t>값 측정</a:t>
            </a:r>
            <a:r>
              <a:rPr lang="en-US" altLang="ko-KR" sz="1200" dirty="0"/>
              <a:t> </a:t>
            </a:r>
            <a:r>
              <a:rPr lang="ko-KR" altLang="en-US" sz="1200" dirty="0"/>
              <a:t>후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</a:t>
            </a:r>
            <a:r>
              <a:rPr lang="ko-KR" altLang="en-US" sz="1200" dirty="0"/>
              <a:t>서버로 전송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서버의 값을 항구에서 수신</a:t>
            </a:r>
            <a:r>
              <a:rPr lang="en-US" altLang="ko-KR" sz="1200" dirty="0"/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선박과 항구와의 거리와 선박에서  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</a:t>
            </a:r>
            <a:r>
              <a:rPr lang="ko-KR" altLang="en-US" sz="1200" dirty="0"/>
              <a:t>수신한 데이터를 종합하여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</a:t>
            </a:r>
            <a:r>
              <a:rPr lang="ko-KR" altLang="en-US" sz="1200" dirty="0" err="1"/>
              <a:t>최적값을</a:t>
            </a:r>
            <a:r>
              <a:rPr lang="ko-KR" altLang="en-US" sz="1200" dirty="0"/>
              <a:t> 계산한 후 서버로 업로드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최적 값을 토대로 선박의 속도와 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</a:t>
            </a:r>
            <a:r>
              <a:rPr lang="ko-KR" altLang="en-US" sz="1200" dirty="0"/>
              <a:t>방향을 수정   </a:t>
            </a:r>
            <a:r>
              <a:rPr lang="en-US" altLang="ko-KR" sz="1200" dirty="0"/>
              <a:t> </a:t>
            </a:r>
            <a:r>
              <a:rPr lang="ko-KR" altLang="en-US" sz="1200" dirty="0"/>
              <a:t> 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FFBF7D-75A4-45BC-8454-B9DC7B53B34A}"/>
              </a:ext>
            </a:extLst>
          </p:cNvPr>
          <p:cNvSpPr/>
          <p:nvPr/>
        </p:nvSpPr>
        <p:spPr>
          <a:xfrm>
            <a:off x="6284149" y="2272481"/>
            <a:ext cx="2912467" cy="32752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27" name="그래픽 26" descr="등대 장면">
            <a:extLst>
              <a:ext uri="{FF2B5EF4-FFF2-40B4-BE49-F238E27FC236}">
                <a16:creationId xmlns:a16="http://schemas.microsoft.com/office/drawing/2014/main" id="{CD9DE6DB-0ADC-460F-BF12-B4D194A3B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9334" y="3020958"/>
            <a:ext cx="504918" cy="504918"/>
          </a:xfrm>
          <a:prstGeom prst="rect">
            <a:avLst/>
          </a:prstGeom>
        </p:spPr>
      </p:pic>
      <p:pic>
        <p:nvPicPr>
          <p:cNvPr id="28" name="그래픽 27" descr="예인선">
            <a:extLst>
              <a:ext uri="{FF2B5EF4-FFF2-40B4-BE49-F238E27FC236}">
                <a16:creationId xmlns:a16="http://schemas.microsoft.com/office/drawing/2014/main" id="{2BEE1850-08FB-4B48-8CC6-669A1DD87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9617" y="3020972"/>
            <a:ext cx="504905" cy="5049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3E5C567-281E-438B-9BEA-973973FC7C60}"/>
              </a:ext>
            </a:extLst>
          </p:cNvPr>
          <p:cNvSpPr txBox="1"/>
          <p:nvPr/>
        </p:nvSpPr>
        <p:spPr>
          <a:xfrm>
            <a:off x="7224031" y="3485162"/>
            <a:ext cx="476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항구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8BE5BC-2867-442E-BE27-6E5902253343}"/>
              </a:ext>
            </a:extLst>
          </p:cNvPr>
          <p:cNvSpPr txBox="1"/>
          <p:nvPr/>
        </p:nvSpPr>
        <p:spPr>
          <a:xfrm>
            <a:off x="8526277" y="3481044"/>
            <a:ext cx="476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선박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9C74E42-1CC5-4D1D-826A-23C36E959EFE}"/>
              </a:ext>
            </a:extLst>
          </p:cNvPr>
          <p:cNvCxnSpPr>
            <a:stCxn id="28" idx="1"/>
            <a:endCxn id="27" idx="3"/>
          </p:cNvCxnSpPr>
          <p:nvPr/>
        </p:nvCxnSpPr>
        <p:spPr>
          <a:xfrm flipH="1" flipV="1">
            <a:off x="7664251" y="3273418"/>
            <a:ext cx="795365" cy="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DB74714-5A05-4C5A-A0B6-C395AAE39545}"/>
              </a:ext>
            </a:extLst>
          </p:cNvPr>
          <p:cNvSpPr txBox="1"/>
          <p:nvPr/>
        </p:nvSpPr>
        <p:spPr>
          <a:xfrm>
            <a:off x="6351170" y="3158007"/>
            <a:ext cx="842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중장거리</a:t>
            </a:r>
            <a:r>
              <a:rPr lang="en-US" altLang="ko-KR" sz="1050" dirty="0"/>
              <a:t>:</a:t>
            </a:r>
            <a:endParaRPr lang="ko-KR" altLang="en-US" sz="1050" dirty="0"/>
          </a:p>
        </p:txBody>
      </p:sp>
      <p:pic>
        <p:nvPicPr>
          <p:cNvPr id="33" name="그래픽 32" descr="등대 장면">
            <a:extLst>
              <a:ext uri="{FF2B5EF4-FFF2-40B4-BE49-F238E27FC236}">
                <a16:creationId xmlns:a16="http://schemas.microsoft.com/office/drawing/2014/main" id="{54620902-845F-4515-B626-00BB22CA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944" y="4299210"/>
            <a:ext cx="504918" cy="504918"/>
          </a:xfrm>
          <a:prstGeom prst="rect">
            <a:avLst/>
          </a:prstGeom>
        </p:spPr>
      </p:pic>
      <p:pic>
        <p:nvPicPr>
          <p:cNvPr id="34" name="그래픽 33" descr="예인선">
            <a:extLst>
              <a:ext uri="{FF2B5EF4-FFF2-40B4-BE49-F238E27FC236}">
                <a16:creationId xmlns:a16="http://schemas.microsoft.com/office/drawing/2014/main" id="{2E725CFE-C572-4D51-9014-A40FF0CFA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890" y="4302141"/>
            <a:ext cx="504905" cy="5049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FFB3503-59B8-4E78-8699-0754ABFC148B}"/>
              </a:ext>
            </a:extLst>
          </p:cNvPr>
          <p:cNvSpPr txBox="1"/>
          <p:nvPr/>
        </p:nvSpPr>
        <p:spPr>
          <a:xfrm>
            <a:off x="7221304" y="4766331"/>
            <a:ext cx="476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항구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56D228-6452-4094-AF90-42E84A796E7B}"/>
              </a:ext>
            </a:extLst>
          </p:cNvPr>
          <p:cNvSpPr txBox="1"/>
          <p:nvPr/>
        </p:nvSpPr>
        <p:spPr>
          <a:xfrm>
            <a:off x="8523550" y="4762213"/>
            <a:ext cx="476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선박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FAF19-27BC-43C0-BB2E-D7660C05655E}"/>
              </a:ext>
            </a:extLst>
          </p:cNvPr>
          <p:cNvCxnSpPr>
            <a:cxnSpLocks/>
            <a:stCxn id="34" idx="1"/>
            <a:endCxn id="33" idx="3"/>
          </p:cNvCxnSpPr>
          <p:nvPr/>
        </p:nvCxnSpPr>
        <p:spPr>
          <a:xfrm flipH="1" flipV="1">
            <a:off x="7654863" y="4551669"/>
            <a:ext cx="802027" cy="2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EF049F0-DD97-40C6-A6B4-30849D830366}"/>
              </a:ext>
            </a:extLst>
          </p:cNvPr>
          <p:cNvSpPr txBox="1"/>
          <p:nvPr/>
        </p:nvSpPr>
        <p:spPr>
          <a:xfrm>
            <a:off x="6348443" y="4439176"/>
            <a:ext cx="842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근거리</a:t>
            </a:r>
            <a:r>
              <a:rPr lang="en-US" altLang="ko-KR" sz="1050" dirty="0"/>
              <a:t>:</a:t>
            </a:r>
            <a:endParaRPr lang="ko-KR" altLang="en-US" sz="10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34DD4-2D00-48B0-A6EC-826349AAA510}"/>
              </a:ext>
            </a:extLst>
          </p:cNvPr>
          <p:cNvSpPr/>
          <p:nvPr/>
        </p:nvSpPr>
        <p:spPr>
          <a:xfrm>
            <a:off x="9325104" y="2255449"/>
            <a:ext cx="2707376" cy="3289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40" name="그래픽 39" descr="Wi Fi">
            <a:extLst>
              <a:ext uri="{FF2B5EF4-FFF2-40B4-BE49-F238E27FC236}">
                <a16:creationId xmlns:a16="http://schemas.microsoft.com/office/drawing/2014/main" id="{6880D55A-CF66-42B2-A04C-FF7A043CB7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738596" y="4211520"/>
            <a:ext cx="308299" cy="3082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648FDA9-01D4-43D2-B50A-46FCEED94A51}"/>
              </a:ext>
            </a:extLst>
          </p:cNvPr>
          <p:cNvSpPr txBox="1"/>
          <p:nvPr/>
        </p:nvSpPr>
        <p:spPr>
          <a:xfrm>
            <a:off x="7919963" y="4331446"/>
            <a:ext cx="67110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Wi-Fi</a:t>
            </a:r>
            <a:r>
              <a:rPr lang="ko-KR" altLang="en-US" sz="825" dirty="0"/>
              <a:t>통신</a:t>
            </a:r>
          </a:p>
        </p:txBody>
      </p:sp>
      <p:pic>
        <p:nvPicPr>
          <p:cNvPr id="42" name="그래픽 41" descr="위성 안테나">
            <a:extLst>
              <a:ext uri="{FF2B5EF4-FFF2-40B4-BE49-F238E27FC236}">
                <a16:creationId xmlns:a16="http://schemas.microsoft.com/office/drawing/2014/main" id="{E3E324D4-D6C5-463E-8600-B36C103C8F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6509" y="2964840"/>
            <a:ext cx="244676" cy="24467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951F0C-8237-4F08-B263-A22D1D598209}"/>
              </a:ext>
            </a:extLst>
          </p:cNvPr>
          <p:cNvSpPr txBox="1"/>
          <p:nvPr/>
        </p:nvSpPr>
        <p:spPr>
          <a:xfrm>
            <a:off x="7976696" y="3068453"/>
            <a:ext cx="54958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RF</a:t>
            </a:r>
            <a:r>
              <a:rPr lang="ko-KR" altLang="en-US" sz="825" dirty="0"/>
              <a:t>통신</a:t>
            </a:r>
          </a:p>
        </p:txBody>
      </p:sp>
      <p:pic>
        <p:nvPicPr>
          <p:cNvPr id="44" name="그래픽 43" descr="등대 장면">
            <a:extLst>
              <a:ext uri="{FF2B5EF4-FFF2-40B4-BE49-F238E27FC236}">
                <a16:creationId xmlns:a16="http://schemas.microsoft.com/office/drawing/2014/main" id="{CFCD3FA1-8BE4-4A06-BD84-90CCA8F17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8852" y="2994301"/>
            <a:ext cx="504918" cy="504918"/>
          </a:xfrm>
          <a:prstGeom prst="rect">
            <a:avLst/>
          </a:prstGeom>
        </p:spPr>
      </p:pic>
      <p:pic>
        <p:nvPicPr>
          <p:cNvPr id="45" name="그래픽 44" descr="예인선">
            <a:extLst>
              <a:ext uri="{FF2B5EF4-FFF2-40B4-BE49-F238E27FC236}">
                <a16:creationId xmlns:a16="http://schemas.microsoft.com/office/drawing/2014/main" id="{A58E9B18-E839-4520-9F8E-69062C050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2367" y="2994315"/>
            <a:ext cx="504905" cy="5049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628ABD-580C-4B4A-9B35-7B018FC95E03}"/>
              </a:ext>
            </a:extLst>
          </p:cNvPr>
          <p:cNvSpPr txBox="1"/>
          <p:nvPr/>
        </p:nvSpPr>
        <p:spPr>
          <a:xfrm>
            <a:off x="11479921" y="3472209"/>
            <a:ext cx="476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항구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687CE3-0C82-4B3F-87A6-EEB302EC0171}"/>
              </a:ext>
            </a:extLst>
          </p:cNvPr>
          <p:cNvSpPr txBox="1"/>
          <p:nvPr/>
        </p:nvSpPr>
        <p:spPr>
          <a:xfrm>
            <a:off x="10174841" y="3450955"/>
            <a:ext cx="476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선박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E6BC29-E9E2-42BE-B103-76FF27A05AF3}"/>
              </a:ext>
            </a:extLst>
          </p:cNvPr>
          <p:cNvSpPr txBox="1"/>
          <p:nvPr/>
        </p:nvSpPr>
        <p:spPr>
          <a:xfrm>
            <a:off x="10601215" y="3314652"/>
            <a:ext cx="992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정박을</a:t>
            </a:r>
            <a:r>
              <a:rPr lang="en-US" altLang="ko-KR" sz="750" dirty="0"/>
              <a:t> </a:t>
            </a:r>
            <a:r>
              <a:rPr lang="ko-KR" altLang="en-US" sz="750" dirty="0"/>
              <a:t>위한 </a:t>
            </a:r>
            <a:r>
              <a:rPr lang="en-US" altLang="ko-KR" sz="750" dirty="0"/>
              <a:t>Data</a:t>
            </a:r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속도</a:t>
            </a:r>
            <a:r>
              <a:rPr lang="en-US" altLang="ko-KR" sz="750" dirty="0"/>
              <a:t> </a:t>
            </a:r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위치</a:t>
            </a:r>
            <a:endParaRPr lang="en-US" altLang="ko-KR" sz="750" dirty="0"/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방향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7BF297-653F-4FB0-A842-657524743D61}"/>
              </a:ext>
            </a:extLst>
          </p:cNvPr>
          <p:cNvSpPr txBox="1"/>
          <p:nvPr/>
        </p:nvSpPr>
        <p:spPr>
          <a:xfrm>
            <a:off x="9403944" y="3170441"/>
            <a:ext cx="842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중장거리</a:t>
            </a:r>
            <a:r>
              <a:rPr lang="en-US" altLang="ko-KR" sz="1050" dirty="0"/>
              <a:t>:</a:t>
            </a:r>
            <a:endParaRPr lang="ko-KR" altLang="en-US" sz="1050" dirty="0"/>
          </a:p>
        </p:txBody>
      </p:sp>
      <p:pic>
        <p:nvPicPr>
          <p:cNvPr id="50" name="그래픽 49" descr="등대 장면">
            <a:extLst>
              <a:ext uri="{FF2B5EF4-FFF2-40B4-BE49-F238E27FC236}">
                <a16:creationId xmlns:a16="http://schemas.microsoft.com/office/drawing/2014/main" id="{AB038FB7-5168-45A1-9D71-BD2248F7D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1897" y="4218551"/>
            <a:ext cx="504918" cy="504918"/>
          </a:xfrm>
          <a:prstGeom prst="rect">
            <a:avLst/>
          </a:prstGeom>
        </p:spPr>
      </p:pic>
      <p:pic>
        <p:nvPicPr>
          <p:cNvPr id="51" name="그래픽 50" descr="예인선">
            <a:extLst>
              <a:ext uri="{FF2B5EF4-FFF2-40B4-BE49-F238E27FC236}">
                <a16:creationId xmlns:a16="http://schemas.microsoft.com/office/drawing/2014/main" id="{925CDAE8-DB3B-4246-A4E9-28D6B1B6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0859" y="4218552"/>
            <a:ext cx="504905" cy="5049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C29957B-9419-4D15-AA36-9EE855997768}"/>
              </a:ext>
            </a:extLst>
          </p:cNvPr>
          <p:cNvSpPr txBox="1"/>
          <p:nvPr/>
        </p:nvSpPr>
        <p:spPr>
          <a:xfrm>
            <a:off x="11476112" y="4720243"/>
            <a:ext cx="476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항구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F85EA3-1712-4785-B8DF-235DA1B6E998}"/>
              </a:ext>
            </a:extLst>
          </p:cNvPr>
          <p:cNvSpPr txBox="1"/>
          <p:nvPr/>
        </p:nvSpPr>
        <p:spPr>
          <a:xfrm>
            <a:off x="10130987" y="4678152"/>
            <a:ext cx="476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선박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A7FFC-1000-49C1-BF40-6CF27CC72297}"/>
              </a:ext>
            </a:extLst>
          </p:cNvPr>
          <p:cNvSpPr txBox="1"/>
          <p:nvPr/>
        </p:nvSpPr>
        <p:spPr>
          <a:xfrm>
            <a:off x="10529893" y="4534407"/>
            <a:ext cx="9592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정박을</a:t>
            </a:r>
            <a:r>
              <a:rPr lang="en-US" altLang="ko-KR" sz="750" dirty="0"/>
              <a:t> </a:t>
            </a:r>
            <a:r>
              <a:rPr lang="ko-KR" altLang="en-US" sz="750" dirty="0"/>
              <a:t>위한 </a:t>
            </a:r>
            <a:r>
              <a:rPr lang="en-US" altLang="ko-KR" sz="750" dirty="0"/>
              <a:t>Data</a:t>
            </a:r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속도</a:t>
            </a:r>
            <a:r>
              <a:rPr lang="en-US" altLang="ko-KR" sz="750" dirty="0"/>
              <a:t> </a:t>
            </a:r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위치</a:t>
            </a:r>
            <a:endParaRPr lang="en-US" altLang="ko-KR" sz="750" dirty="0"/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방향 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B2592F-A64D-404F-B8AA-76841C0B7F75}"/>
              </a:ext>
            </a:extLst>
          </p:cNvPr>
          <p:cNvSpPr txBox="1"/>
          <p:nvPr/>
        </p:nvSpPr>
        <p:spPr>
          <a:xfrm>
            <a:off x="9382436" y="4394679"/>
            <a:ext cx="842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근거리</a:t>
            </a:r>
            <a:r>
              <a:rPr lang="en-US" altLang="ko-KR" sz="1050" dirty="0"/>
              <a:t>:</a:t>
            </a:r>
            <a:endParaRPr lang="ko-KR" altLang="en-US" sz="105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879F08-DC25-45D8-A998-3B56340FDEEC}"/>
              </a:ext>
            </a:extLst>
          </p:cNvPr>
          <p:cNvSpPr txBox="1"/>
          <p:nvPr/>
        </p:nvSpPr>
        <p:spPr>
          <a:xfrm>
            <a:off x="10851992" y="4277324"/>
            <a:ext cx="65792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Wi-Fi</a:t>
            </a:r>
            <a:r>
              <a:rPr lang="ko-KR" altLang="en-US" sz="825" dirty="0"/>
              <a:t>통신</a:t>
            </a:r>
          </a:p>
        </p:txBody>
      </p:sp>
      <p:pic>
        <p:nvPicPr>
          <p:cNvPr id="57" name="그래픽 56" descr="위성 안테나">
            <a:extLst>
              <a:ext uri="{FF2B5EF4-FFF2-40B4-BE49-F238E27FC236}">
                <a16:creationId xmlns:a16="http://schemas.microsoft.com/office/drawing/2014/main" id="{10A04B26-DB53-4AA7-A911-785473738A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87319" y="2967650"/>
            <a:ext cx="244676" cy="24467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697CE4E-8DD6-41E8-B0D8-7597F500A8D3}"/>
              </a:ext>
            </a:extLst>
          </p:cNvPr>
          <p:cNvSpPr txBox="1"/>
          <p:nvPr/>
        </p:nvSpPr>
        <p:spPr>
          <a:xfrm>
            <a:off x="10927506" y="3071262"/>
            <a:ext cx="54958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RF</a:t>
            </a:r>
            <a:r>
              <a:rPr lang="ko-KR" altLang="en-US" sz="825" dirty="0"/>
              <a:t>통신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C5360B-99F2-4490-AD53-78BAB261081F}"/>
              </a:ext>
            </a:extLst>
          </p:cNvPr>
          <p:cNvSpPr txBox="1"/>
          <p:nvPr/>
        </p:nvSpPr>
        <p:spPr>
          <a:xfrm>
            <a:off x="7128839" y="2393426"/>
            <a:ext cx="1220914" cy="29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항구 </a:t>
            </a:r>
            <a:r>
              <a:rPr lang="en-US" altLang="ko-KR" sz="1350" dirty="0"/>
              <a:t>-&gt; </a:t>
            </a:r>
            <a:r>
              <a:rPr lang="ko-KR" altLang="en-US" sz="1350" dirty="0"/>
              <a:t>선박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CD79FE-4E09-4B02-89E1-B3A4EE5953C5}"/>
              </a:ext>
            </a:extLst>
          </p:cNvPr>
          <p:cNvSpPr txBox="1"/>
          <p:nvPr/>
        </p:nvSpPr>
        <p:spPr>
          <a:xfrm>
            <a:off x="10155279" y="2378620"/>
            <a:ext cx="13378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선박 </a:t>
            </a:r>
            <a:r>
              <a:rPr lang="en-US" altLang="ko-KR" sz="1350" dirty="0"/>
              <a:t>-&gt; </a:t>
            </a:r>
            <a:r>
              <a:rPr lang="ko-KR" altLang="en-US" sz="1350" dirty="0"/>
              <a:t>항구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8763BF1-448D-4AAE-800F-10E71C0C540C}"/>
              </a:ext>
            </a:extLst>
          </p:cNvPr>
          <p:cNvCxnSpPr>
            <a:cxnSpLocks/>
          </p:cNvCxnSpPr>
          <p:nvPr/>
        </p:nvCxnSpPr>
        <p:spPr>
          <a:xfrm flipH="1" flipV="1">
            <a:off x="10637388" y="3276663"/>
            <a:ext cx="802027" cy="2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0261F09-ECF8-47D9-86A9-1B07FBFE72A9}"/>
              </a:ext>
            </a:extLst>
          </p:cNvPr>
          <p:cNvCxnSpPr>
            <a:cxnSpLocks/>
          </p:cNvCxnSpPr>
          <p:nvPr/>
        </p:nvCxnSpPr>
        <p:spPr>
          <a:xfrm flipH="1" flipV="1">
            <a:off x="10589097" y="4499007"/>
            <a:ext cx="802027" cy="2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C5A305F-92DD-404E-B424-E3486E865913}"/>
              </a:ext>
            </a:extLst>
          </p:cNvPr>
          <p:cNvSpPr txBox="1"/>
          <p:nvPr/>
        </p:nvSpPr>
        <p:spPr>
          <a:xfrm>
            <a:off x="7654862" y="3318838"/>
            <a:ext cx="9592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현재 선박의 </a:t>
            </a:r>
            <a:r>
              <a:rPr lang="en-US" altLang="ko-KR" sz="750" dirty="0"/>
              <a:t>Data</a:t>
            </a:r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속도</a:t>
            </a:r>
            <a:endParaRPr lang="en-US" altLang="ko-KR" sz="750" dirty="0"/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위치</a:t>
            </a:r>
            <a:endParaRPr lang="en-US" altLang="ko-KR" sz="750" dirty="0"/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방향 </a:t>
            </a:r>
            <a:endParaRPr lang="en-US" altLang="ko-KR" sz="750" dirty="0"/>
          </a:p>
          <a:p>
            <a:pPr marL="128588" indent="-128588">
              <a:buFontTx/>
              <a:buChar char="-"/>
            </a:pPr>
            <a:r>
              <a:rPr lang="ko-KR" altLang="en-US" sz="750" dirty="0" err="1"/>
              <a:t>풍량</a:t>
            </a:r>
            <a:endParaRPr lang="en-US" altLang="ko-KR" sz="750" dirty="0"/>
          </a:p>
          <a:p>
            <a:pPr marL="128588" indent="-128588">
              <a:buFontTx/>
              <a:buChar char="-"/>
            </a:pPr>
            <a:r>
              <a:rPr lang="ko-KR" altLang="en-US" sz="750"/>
              <a:t>가속도</a:t>
            </a:r>
            <a:endParaRPr lang="ko-KR" altLang="en-US" sz="750" dirty="0"/>
          </a:p>
        </p:txBody>
      </p:sp>
      <p:pic>
        <p:nvPicPr>
          <p:cNvPr id="64" name="그래픽 63" descr="Wi Fi">
            <a:extLst>
              <a:ext uri="{FF2B5EF4-FFF2-40B4-BE49-F238E27FC236}">
                <a16:creationId xmlns:a16="http://schemas.microsoft.com/office/drawing/2014/main" id="{14AA70C0-7121-4FA0-AF86-018E11EAF4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669497" y="4183033"/>
            <a:ext cx="308299" cy="30829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6143FF5-4C27-468B-8E57-6E1473DDF747}"/>
              </a:ext>
            </a:extLst>
          </p:cNvPr>
          <p:cNvSpPr txBox="1"/>
          <p:nvPr/>
        </p:nvSpPr>
        <p:spPr>
          <a:xfrm>
            <a:off x="7655918" y="4600464"/>
            <a:ext cx="9592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현재 선박의 </a:t>
            </a:r>
            <a:r>
              <a:rPr lang="en-US" altLang="ko-KR" sz="750" dirty="0"/>
              <a:t>Data</a:t>
            </a:r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속도</a:t>
            </a:r>
            <a:endParaRPr lang="en-US" altLang="ko-KR" sz="750" dirty="0"/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위치</a:t>
            </a:r>
            <a:endParaRPr lang="en-US" altLang="ko-KR" sz="750" dirty="0"/>
          </a:p>
          <a:p>
            <a:r>
              <a:rPr lang="en-US" altLang="ko-KR" sz="750" dirty="0"/>
              <a:t>- </a:t>
            </a:r>
            <a:r>
              <a:rPr lang="ko-KR" altLang="en-US" sz="750" dirty="0"/>
              <a:t>선박 방향 </a:t>
            </a:r>
            <a:endParaRPr lang="en-US" altLang="ko-KR" sz="750" dirty="0"/>
          </a:p>
          <a:p>
            <a:pPr marL="128588" indent="-128588">
              <a:buFontTx/>
              <a:buChar char="-"/>
            </a:pPr>
            <a:r>
              <a:rPr lang="ko-KR" altLang="en-US" sz="750" dirty="0" err="1"/>
              <a:t>풍량</a:t>
            </a:r>
            <a:endParaRPr lang="en-US" altLang="ko-KR" sz="750" dirty="0"/>
          </a:p>
          <a:p>
            <a:pPr marL="128588" indent="-128588">
              <a:buFontTx/>
              <a:buChar char="-"/>
            </a:pPr>
            <a:r>
              <a:rPr lang="ko-KR" altLang="en-US" sz="750"/>
              <a:t>가속도</a:t>
            </a:r>
            <a:endParaRPr lang="en-US" altLang="ko-KR" sz="750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CF51693-70BC-4363-9C58-5AAC20CDF6F9}"/>
              </a:ext>
            </a:extLst>
          </p:cNvPr>
          <p:cNvCxnSpPr>
            <a:cxnSpLocks/>
          </p:cNvCxnSpPr>
          <p:nvPr/>
        </p:nvCxnSpPr>
        <p:spPr>
          <a:xfrm flipH="1">
            <a:off x="6096000" y="1599287"/>
            <a:ext cx="6285" cy="4377307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8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old">
      <a:dk1>
        <a:srgbClr val="1C1C1C"/>
      </a:dk1>
      <a:lt1>
        <a:srgbClr val="FFFFFF"/>
      </a:lt1>
      <a:dk2>
        <a:srgbClr val="44546A"/>
      </a:dk2>
      <a:lt2>
        <a:srgbClr val="FCFCFC"/>
      </a:lt2>
      <a:accent1>
        <a:srgbClr val="7A4800"/>
      </a:accent1>
      <a:accent2>
        <a:srgbClr val="B76C00"/>
      </a:accent2>
      <a:accent3>
        <a:srgbClr val="F49100"/>
      </a:accent3>
      <a:accent4>
        <a:srgbClr val="FFBE5F"/>
      </a:accent4>
      <a:accent5>
        <a:srgbClr val="FED394"/>
      </a:accent5>
      <a:accent6>
        <a:srgbClr val="FFE9C9"/>
      </a:accent6>
      <a:hlink>
        <a:srgbClr val="F49100"/>
      </a:hlink>
      <a:folHlink>
        <a:srgbClr val="85DFD0"/>
      </a:folHlink>
    </a:clrScheme>
    <a:fontScheme name="Custom 3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2942</Words>
  <Application>Microsoft Office PowerPoint</Application>
  <PresentationFormat>와이드스크린</PresentationFormat>
  <Paragraphs>707</Paragraphs>
  <Slides>33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Lato</vt:lpstr>
      <vt:lpstr>Lato Black</vt:lpstr>
      <vt:lpstr>Lato Light</vt:lpstr>
      <vt:lpstr>맑은 고딕</vt:lpstr>
      <vt:lpstr>Arial</vt:lpstr>
      <vt:lpstr>Calibri</vt:lpstr>
      <vt:lpstr>Wingdings</vt:lpstr>
      <vt:lpstr>Office Theme</vt:lpstr>
      <vt:lpstr>PowerPoint 프레젠테이션</vt:lpstr>
      <vt:lpstr>수행 단계별 주요 산출물</vt:lpstr>
      <vt:lpstr>시장/기술 동향 분석</vt:lpstr>
      <vt:lpstr>시장/기술 동향 분석</vt:lpstr>
      <vt:lpstr>시장/ 기술 동향 분석</vt:lpstr>
      <vt:lpstr>요구사항정의서</vt:lpstr>
      <vt:lpstr>요구사항정의서</vt:lpstr>
      <vt:lpstr>기능 처리도</vt:lpstr>
      <vt:lpstr>서비스 구성도</vt:lpstr>
      <vt:lpstr>서비스 구성도</vt:lpstr>
      <vt:lpstr>서비스 흐름도</vt:lpstr>
      <vt:lpstr>화면구성도</vt:lpstr>
      <vt:lpstr>화면설계서</vt:lpstr>
      <vt:lpstr>화면설계서 </vt:lpstr>
      <vt:lpstr>화면설계서</vt:lpstr>
      <vt:lpstr>기능 처리도</vt:lpstr>
      <vt:lpstr>PowerPoint 프레젠테이션</vt:lpstr>
      <vt:lpstr>PowerPoint 프레젠테이션</vt:lpstr>
      <vt:lpstr>알고리즘 상세 설명서</vt:lpstr>
      <vt:lpstr>프로그램 </vt:lpstr>
      <vt:lpstr>테이블 정의서</vt:lpstr>
      <vt:lpstr>테이블 정의서</vt:lpstr>
      <vt:lpstr>핵심소스코드</vt:lpstr>
      <vt:lpstr>핵심소스코드</vt:lpstr>
      <vt:lpstr>핵심소스코드</vt:lpstr>
      <vt:lpstr>핵심소스코드</vt:lpstr>
      <vt:lpstr>참조-개발 환경 및 설명</vt:lpstr>
      <vt:lpstr>참조-개발 환경 및 설명</vt:lpstr>
      <vt:lpstr>PowerPoint 프레젠테이션</vt:lpstr>
      <vt:lpstr>참조 - S/W 기능 실사 사진</vt:lpstr>
      <vt:lpstr>참조 – H/W 기능 실사 사진</vt:lpstr>
      <vt:lpstr>참조 – 프로젝트 관리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Thanh Bình</dc:creator>
  <cp:lastModifiedBy>강 윤모</cp:lastModifiedBy>
  <cp:revision>315</cp:revision>
  <dcterms:created xsi:type="dcterms:W3CDTF">2015-08-01T04:11:49Z</dcterms:created>
  <dcterms:modified xsi:type="dcterms:W3CDTF">2020-11-22T08:30:18Z</dcterms:modified>
  <cp:version>1000.0000.01</cp:version>
</cp:coreProperties>
</file>